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4646D31-F8EC-43D1-AB5C-43FE5F5641D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DAC1DFE-F907-4693-BBB5-BCDCAC82FCA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187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6D31-F8EC-43D1-AB5C-43FE5F5641D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1DFE-F907-4693-BBB5-BCDCAC82F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9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6D31-F8EC-43D1-AB5C-43FE5F5641D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1DFE-F907-4693-BBB5-BCDCAC82FCA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463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6D31-F8EC-43D1-AB5C-43FE5F5641D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1DFE-F907-4693-BBB5-BCDCAC82FCA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11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6D31-F8EC-43D1-AB5C-43FE5F5641D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1DFE-F907-4693-BBB5-BCDCAC82F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29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6D31-F8EC-43D1-AB5C-43FE5F5641D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1DFE-F907-4693-BBB5-BCDCAC82FCA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715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6D31-F8EC-43D1-AB5C-43FE5F5641D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1DFE-F907-4693-BBB5-BCDCAC82FCA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745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6D31-F8EC-43D1-AB5C-43FE5F5641D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1DFE-F907-4693-BBB5-BCDCAC82FCA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315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6D31-F8EC-43D1-AB5C-43FE5F5641D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1DFE-F907-4693-BBB5-BCDCAC82FCA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49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6D31-F8EC-43D1-AB5C-43FE5F5641D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1DFE-F907-4693-BBB5-BCDCAC82F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6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6D31-F8EC-43D1-AB5C-43FE5F5641D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1DFE-F907-4693-BBB5-BCDCAC82FCA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429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6D31-F8EC-43D1-AB5C-43FE5F5641D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1DFE-F907-4693-BBB5-BCDCAC82F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7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6D31-F8EC-43D1-AB5C-43FE5F5641D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1DFE-F907-4693-BBB5-BCDCAC82FCA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262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6D31-F8EC-43D1-AB5C-43FE5F5641D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1DFE-F907-4693-BBB5-BCDCAC82FCA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528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6D31-F8EC-43D1-AB5C-43FE5F5641D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1DFE-F907-4693-BBB5-BCDCAC82F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74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6D31-F8EC-43D1-AB5C-43FE5F5641D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1DFE-F907-4693-BBB5-BCDCAC82FCA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36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6D31-F8EC-43D1-AB5C-43FE5F5641D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1DFE-F907-4693-BBB5-BCDCAC82F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3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646D31-F8EC-43D1-AB5C-43FE5F5641D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AC1DFE-F907-4693-BBB5-BCDCAC82F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3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6983" y="497712"/>
            <a:ext cx="75351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Bauhaus 93" panose="04030905020B02020C02" pitchFamily="82" charset="0"/>
              </a:rPr>
              <a:t>S.T.Co</a:t>
            </a:r>
            <a:r>
              <a:rPr lang="en-US" sz="2800" dirty="0" smtClean="0">
                <a:latin typeface="Bauhaus 93" panose="04030905020B02020C02" pitchFamily="82" charset="0"/>
              </a:rPr>
              <a:t>-Op Education Society’s Science Senior College, </a:t>
            </a:r>
            <a:r>
              <a:rPr lang="en-US" sz="2800" dirty="0" err="1" smtClean="0">
                <a:latin typeface="Bauhaus 93" panose="04030905020B02020C02" pitchFamily="82" charset="0"/>
              </a:rPr>
              <a:t>Shahada</a:t>
            </a:r>
            <a:endParaRPr lang="en-US" sz="2800" dirty="0">
              <a:latin typeface="Bauhaus 93" panose="04030905020B02020C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9889" y="2847372"/>
            <a:ext cx="5949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IC 555- Timers (</a:t>
            </a:r>
            <a:r>
              <a:rPr lang="en-US" sz="3600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Astable</a:t>
            </a:r>
            <a:r>
              <a:rPr lang="en-US" sz="36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and </a:t>
            </a:r>
            <a:r>
              <a:rPr lang="en-US" sz="3600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Monostable</a:t>
            </a:r>
            <a:r>
              <a:rPr lang="en-US" sz="36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Multivibrator</a:t>
            </a:r>
            <a:r>
              <a:rPr lang="en-US" sz="36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endParaRPr lang="en-US" sz="36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0197" y="4335279"/>
            <a:ext cx="5359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By: Asst. Prof. Anil </a:t>
            </a:r>
            <a:r>
              <a:rPr lang="en-US" sz="2400" dirty="0" err="1" smtClean="0"/>
              <a:t>Jagdale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6794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/>
        </p:nvSpPr>
        <p:spPr>
          <a:xfrm>
            <a:off x="1165123" y="1066179"/>
            <a:ext cx="9822426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Voltage across it rises exponentially through R towards V</a:t>
            </a:r>
            <a:r>
              <a:rPr lang="en-US" sz="1400" b="1" dirty="0" smtClean="0"/>
              <a:t>cc</a:t>
            </a:r>
            <a:r>
              <a:rPr lang="en-US" sz="2600" dirty="0" smtClean="0"/>
              <a:t> with a time constant RC.</a:t>
            </a:r>
          </a:p>
          <a:p>
            <a:r>
              <a:rPr lang="en-US" sz="2600" dirty="0" smtClean="0"/>
              <a:t>After Time Period T, the capacitor voltage is just greater than 2V</a:t>
            </a:r>
            <a:r>
              <a:rPr lang="en-US" sz="1400" b="1" dirty="0" smtClean="0"/>
              <a:t>cc</a:t>
            </a:r>
            <a:r>
              <a:rPr lang="en-US" sz="2600" dirty="0" smtClean="0"/>
              <a:t>/3 and the upper comparator resets the FF, i.e. R=1, S=0. This makes Q bar =1, C rapidly to ground potential.</a:t>
            </a:r>
          </a:p>
          <a:p>
            <a:r>
              <a:rPr lang="en-US" sz="2600" dirty="0" smtClean="0"/>
              <a:t>The voltage across the capacitor as given by,</a:t>
            </a:r>
            <a:endParaRPr lang="en-IN" sz="2600" dirty="0"/>
          </a:p>
        </p:txBody>
      </p:sp>
      <p:grpSp>
        <p:nvGrpSpPr>
          <p:cNvPr id="5" name="Group 4"/>
          <p:cNvGrpSpPr/>
          <p:nvPr/>
        </p:nvGrpSpPr>
        <p:grpSpPr>
          <a:xfrm>
            <a:off x="1626350" y="3852267"/>
            <a:ext cx="8467352" cy="1926164"/>
            <a:chOff x="569144" y="4415948"/>
            <a:chExt cx="8467352" cy="1926164"/>
          </a:xfrm>
        </p:grpSpPr>
        <p:grpSp>
          <p:nvGrpSpPr>
            <p:cNvPr id="6" name="Group 5"/>
            <p:cNvGrpSpPr/>
            <p:nvPr/>
          </p:nvGrpSpPr>
          <p:grpSpPr>
            <a:xfrm>
              <a:off x="569144" y="4437112"/>
              <a:ext cx="2679948" cy="1905000"/>
              <a:chOff x="569144" y="4437112"/>
              <a:chExt cx="2679948" cy="1905000"/>
            </a:xfrm>
          </p:grpSpPr>
          <p:pic>
            <p:nvPicPr>
              <p:cNvPr id="8" name="Picture 7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99592" y="4437112"/>
                <a:ext cx="2349500" cy="1905000"/>
              </a:xfrm>
              <a:prstGeom prst="rect">
                <a:avLst/>
              </a:prstGeom>
            </p:spPr>
          </p:pic>
          <p:sp>
            <p:nvSpPr>
              <p:cNvPr id="9" name="TextBox 5"/>
              <p:cNvSpPr txBox="1"/>
              <p:nvPr/>
            </p:nvSpPr>
            <p:spPr>
              <a:xfrm>
                <a:off x="569144" y="489300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at</a:t>
                </a:r>
                <a:endParaRPr lang="en-IN" dirty="0"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3203848" y="4415948"/>
              <a:ext cx="5832648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itchFamily="2" charset="2"/>
                <a:buChar char="Ø"/>
              </a:pPr>
              <a:r>
                <a:rPr lang="en-US" sz="2600" dirty="0" smtClean="0"/>
                <a:t>If –ve going reset pulse terminal (pin 4) is applied, then transistor Q</a:t>
              </a:r>
              <a:r>
                <a:rPr lang="en-US" sz="1400" b="1" dirty="0" smtClean="0"/>
                <a:t>2</a:t>
              </a:r>
              <a:r>
                <a:rPr lang="en-US" sz="2600" dirty="0" smtClean="0"/>
                <a:t>-&gt; OFF, Q</a:t>
              </a:r>
              <a:r>
                <a:rPr lang="en-US" sz="1400" b="1" dirty="0" smtClean="0"/>
                <a:t>1</a:t>
              </a:r>
              <a:r>
                <a:rPr lang="en-US" sz="2600" dirty="0" smtClean="0"/>
                <a:t>-&gt; ON &amp; the external timing capacitor C is immediately discharged.</a:t>
              </a:r>
              <a:endParaRPr lang="en-IN" sz="2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7924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2814" y="707611"/>
            <a:ext cx="5341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Applications in </a:t>
            </a:r>
            <a:r>
              <a:rPr lang="en-US" sz="2800" b="1" dirty="0" err="1"/>
              <a:t>Monostable</a:t>
            </a:r>
            <a:r>
              <a:rPr lang="en-US" sz="2800" b="1" dirty="0"/>
              <a:t> Mode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0" y="2828836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Missing Pulse Detector.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Linear Ramp Generator.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Frequency Divider.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Pulse Width Modulation.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770919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Astable Multivibrator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B826-CE9C-4492-9F3D-952E23697AB3}" type="slidenum">
              <a:rPr lang="en-IN" smtClean="0"/>
              <a:t>12</a:t>
            </a:fld>
            <a:endParaRPr lang="en-IN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07344" y="5324699"/>
            <a:ext cx="8534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Times New Roman" pitchFamily="18" charset="0"/>
              </a:rPr>
              <a:t>1 – Ground				5 – FM Input (Tie to </a:t>
            </a:r>
            <a:r>
              <a:rPr lang="en-US" sz="1800" dirty="0" err="1">
                <a:latin typeface="Times New Roman" pitchFamily="18" charset="0"/>
              </a:rPr>
              <a:t>gnd</a:t>
            </a:r>
            <a:r>
              <a:rPr lang="en-US" sz="1800" dirty="0">
                <a:latin typeface="Times New Roman" pitchFamily="18" charset="0"/>
              </a:rPr>
              <a:t> via bypass cap)</a:t>
            </a:r>
          </a:p>
          <a:p>
            <a:r>
              <a:rPr lang="en-US" sz="1800" dirty="0">
                <a:latin typeface="Times New Roman" pitchFamily="18" charset="0"/>
              </a:rPr>
              <a:t>2 – Trigger				6 – Threshold</a:t>
            </a:r>
          </a:p>
          <a:p>
            <a:r>
              <a:rPr lang="en-US" sz="1800" dirty="0">
                <a:latin typeface="Times New Roman" pitchFamily="18" charset="0"/>
              </a:rPr>
              <a:t>3 – Output				7 – Discharge</a:t>
            </a:r>
          </a:p>
          <a:p>
            <a:r>
              <a:rPr lang="en-US" sz="1800" dirty="0">
                <a:latin typeface="Times New Roman" pitchFamily="18" charset="0"/>
              </a:rPr>
              <a:t>4 – Reset	(Set HIGH for normal operation)	8 – Voltage Supply (+5 to +15 V)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66020" y="1150664"/>
            <a:ext cx="7818412" cy="4197468"/>
            <a:chOff x="642020" y="1150664"/>
            <a:chExt cx="7818412" cy="4197468"/>
          </a:xfrm>
        </p:grpSpPr>
        <p:pic>
          <p:nvPicPr>
            <p:cNvPr id="5" name="Picture 4" descr="TOC F 05-57 -8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020" y="1150664"/>
              <a:ext cx="7818412" cy="4197468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3" name="TextBox 2"/>
            <p:cNvSpPr txBox="1"/>
            <p:nvPr/>
          </p:nvSpPr>
          <p:spPr>
            <a:xfrm>
              <a:off x="2483768" y="4869160"/>
              <a:ext cx="4608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Fig (a): Diagram of Astable Multvibrator</a:t>
              </a:r>
              <a:endParaRPr lang="en-IN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5955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Astable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Multivibrator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B826-CE9C-4492-9F3D-952E23697AB3}" type="slidenum">
              <a:rPr lang="en-IN" smtClean="0"/>
              <a:t>13</a:t>
            </a:fld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2567608" y="5875532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 (b): Functional Diagram of Astable Multivibrator using 555 Timer</a:t>
            </a:r>
            <a:endParaRPr lang="en-IN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53980" y="283094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</a:t>
            </a:r>
            <a:r>
              <a:rPr lang="en-US" sz="1000" b="1" dirty="0"/>
              <a:t>1</a:t>
            </a:r>
            <a:endParaRPr lang="en-IN" sz="1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66680" y="376783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</a:t>
            </a:r>
            <a:r>
              <a:rPr lang="en-US" sz="1000" b="1" dirty="0"/>
              <a:t>2</a:t>
            </a:r>
            <a:endParaRPr lang="en-IN" sz="1000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2351584" y="1412776"/>
            <a:ext cx="6984776" cy="4296742"/>
            <a:chOff x="827584" y="1412776"/>
            <a:chExt cx="6984776" cy="4296742"/>
          </a:xfrm>
        </p:grpSpPr>
        <p:grpSp>
          <p:nvGrpSpPr>
            <p:cNvPr id="6" name="Group 5"/>
            <p:cNvGrpSpPr/>
            <p:nvPr/>
          </p:nvGrpSpPr>
          <p:grpSpPr>
            <a:xfrm>
              <a:off x="827584" y="1412776"/>
              <a:ext cx="6984776" cy="4296742"/>
              <a:chOff x="827584" y="1412776"/>
              <a:chExt cx="6480720" cy="4296742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827584" y="1412776"/>
                <a:ext cx="6480720" cy="4296742"/>
                <a:chOff x="827584" y="1412776"/>
                <a:chExt cx="6480720" cy="4296742"/>
              </a:xfrm>
            </p:grpSpPr>
            <p:pic>
              <p:nvPicPr>
                <p:cNvPr id="5" name="Picture 2" descr="http://ecee.colorado.edu/%7Emathys/ecen2250/myDAQ01/555timer03_90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7584" y="1412776"/>
                  <a:ext cx="6480720" cy="4296742"/>
                </a:xfrm>
                <a:prstGeom prst="rect">
                  <a:avLst/>
                </a:prstGeom>
                <a:extLst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</p:pic>
            <p:sp>
              <p:nvSpPr>
                <p:cNvPr id="9" name="TextBox 8"/>
                <p:cNvSpPr txBox="1"/>
                <p:nvPr/>
              </p:nvSpPr>
              <p:spPr>
                <a:xfrm>
                  <a:off x="3013224" y="3038321"/>
                  <a:ext cx="43204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/>
                    <a:t>V</a:t>
                  </a:r>
                  <a:r>
                    <a:rPr lang="en-US" sz="1000" b="1" dirty="0"/>
                    <a:t>1</a:t>
                  </a:r>
                  <a:endParaRPr lang="en-IN" sz="1000" b="1" dirty="0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987824" y="3717032"/>
                  <a:ext cx="43204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/>
                    <a:t>V</a:t>
                  </a:r>
                  <a:r>
                    <a:rPr lang="en-US" sz="1000" b="1" dirty="0"/>
                    <a:t>2</a:t>
                  </a:r>
                  <a:endParaRPr lang="en-IN" sz="1000" b="1" dirty="0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1979712" y="3992086"/>
                  <a:ext cx="43204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/>
                    <a:t>V</a:t>
                  </a:r>
                  <a:r>
                    <a:rPr lang="en-US" sz="1000" b="1" dirty="0"/>
                    <a:t>T</a:t>
                  </a:r>
                  <a:endParaRPr lang="en-IN" sz="1000" b="1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1556048" y="3924409"/>
                  <a:ext cx="43204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/>
                    <a:t>V</a:t>
                  </a:r>
                  <a:r>
                    <a:rPr lang="en-US" sz="1000" b="1" dirty="0"/>
                    <a:t>C</a:t>
                  </a:r>
                  <a:endParaRPr lang="en-IN" sz="1000" b="1" dirty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6300192" y="2946430"/>
                  <a:ext cx="43204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/>
                    <a:t>V</a:t>
                  </a:r>
                  <a:r>
                    <a:rPr lang="en-US" sz="1000" b="1" dirty="0"/>
                    <a:t>o</a:t>
                  </a:r>
                  <a:endParaRPr lang="en-IN" sz="1000" b="1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1576512" y="2492390"/>
                  <a:ext cx="43204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/>
                    <a:t>V</a:t>
                  </a:r>
                  <a:r>
                    <a:rPr lang="en-US" sz="1000" b="1" dirty="0"/>
                    <a:t>A</a:t>
                  </a:r>
                  <a:endParaRPr lang="en-IN" sz="1000" b="1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3288556" y="3285093"/>
                  <a:ext cx="43204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/>
                    <a:t>R</a:t>
                  </a:r>
                  <a:r>
                    <a:rPr lang="en-US" sz="1000" b="1" dirty="0"/>
                    <a:t>2</a:t>
                  </a:r>
                  <a:endParaRPr lang="en-IN" sz="1000" b="1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3275856" y="2010326"/>
                  <a:ext cx="43204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/>
                    <a:t>R</a:t>
                  </a:r>
                  <a:r>
                    <a:rPr lang="en-US" sz="1000" b="1" dirty="0"/>
                    <a:t>1</a:t>
                  </a:r>
                  <a:endParaRPr lang="en-IN" sz="1000" b="1" dirty="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3275856" y="4161363"/>
                  <a:ext cx="43204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/>
                    <a:t>R</a:t>
                  </a:r>
                  <a:r>
                    <a:rPr lang="en-US" sz="1000" b="1" dirty="0"/>
                    <a:t>3</a:t>
                  </a:r>
                  <a:endParaRPr lang="en-IN" sz="1000" b="1" dirty="0"/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3541936" y="2817088"/>
                <a:ext cx="4320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A</a:t>
                </a:r>
                <a:r>
                  <a:rPr lang="en-US" sz="1000" b="1" dirty="0"/>
                  <a:t>1</a:t>
                </a:r>
                <a:endParaRPr lang="en-IN" sz="1000" b="1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553892" y="3742432"/>
                <a:ext cx="4320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A</a:t>
                </a:r>
                <a:r>
                  <a:rPr lang="en-US" sz="1000" b="1" dirty="0"/>
                  <a:t>2</a:t>
                </a:r>
                <a:endParaRPr lang="en-IN" sz="1000" b="1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956438" y="4423717"/>
              <a:ext cx="471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Q</a:t>
              </a:r>
              <a:r>
                <a:rPr lang="en-US" sz="1200" b="1" dirty="0"/>
                <a:t>1</a:t>
              </a:r>
              <a:endParaRPr lang="en-IN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1588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92211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Astable Multivibrator- Description</a:t>
            </a:r>
            <a:endParaRPr lang="en-IN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B826-CE9C-4492-9F3D-952E23697AB3}" type="slidenum">
              <a:rPr lang="en-IN" smtClean="0"/>
              <a:t>14</a:t>
            </a:fld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1703512" y="980729"/>
            <a:ext cx="8496944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/>
              <a:t>Connect external timing capacitor between trigger point (pin 2) and Ground.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/>
              <a:t>Split external timing resistor R into R</a:t>
            </a:r>
            <a:r>
              <a:rPr lang="en-US" sz="1200" b="1" dirty="0"/>
              <a:t>A</a:t>
            </a:r>
            <a:r>
              <a:rPr lang="en-US" sz="2600" dirty="0"/>
              <a:t> &amp; R</a:t>
            </a:r>
            <a:r>
              <a:rPr lang="en-US" sz="1200" b="1" dirty="0"/>
              <a:t>B</a:t>
            </a:r>
            <a:r>
              <a:rPr lang="en-US" sz="2600" dirty="0"/>
              <a:t>, and connect their junction to discharge terminal (pin 7).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/>
              <a:t>Remove trigger input, monostable is converted to Astable multivibrator.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/>
              <a:t>This circuit has no stable state. The circuits changes its state alternately. Hence the operation is also called free running oscillator. </a:t>
            </a:r>
            <a:endParaRPr lang="en-US" b="1" dirty="0"/>
          </a:p>
          <a:p>
            <a:pPr algn="r"/>
            <a:endParaRPr lang="en-US" b="1" dirty="0"/>
          </a:p>
          <a:p>
            <a:pPr algn="r"/>
            <a:r>
              <a:rPr lang="en-US" dirty="0"/>
              <a:t> 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2838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B826-CE9C-4492-9F3D-952E23697AB3}" type="slidenum">
              <a:rPr lang="en-IN" smtClean="0"/>
              <a:t>15</a:t>
            </a:fld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2001292" y="1231900"/>
            <a:ext cx="8254156" cy="499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/>
              <a:t>Resistive voltage divider (equal resistors) sets threshold voltages for comparators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2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/>
              <a:t>V</a:t>
            </a:r>
            <a:r>
              <a:rPr lang="en-US" sz="2400" baseline="-25000" dirty="0"/>
              <a:t>1</a:t>
            </a:r>
            <a:r>
              <a:rPr lang="en-US" sz="2400" dirty="0"/>
              <a:t> = </a:t>
            </a:r>
            <a:r>
              <a:rPr lang="en-US" sz="2400" dirty="0">
                <a:solidFill>
                  <a:srgbClr val="CC0000"/>
                </a:solidFill>
              </a:rPr>
              <a:t>V</a:t>
            </a:r>
            <a:r>
              <a:rPr lang="en-US" sz="2400" baseline="-25000" dirty="0">
                <a:solidFill>
                  <a:srgbClr val="CC0000"/>
                </a:solidFill>
              </a:rPr>
              <a:t>TH </a:t>
            </a:r>
            <a:r>
              <a:rPr lang="en-US" sz="2400" dirty="0">
                <a:solidFill>
                  <a:srgbClr val="CC0000"/>
                </a:solidFill>
              </a:rPr>
              <a:t>= 2/3 V</a:t>
            </a:r>
            <a:r>
              <a:rPr lang="en-US" sz="2400" baseline="-25000" dirty="0">
                <a:solidFill>
                  <a:srgbClr val="CC0000"/>
                </a:solidFill>
              </a:rPr>
              <a:t>CC</a:t>
            </a:r>
            <a:r>
              <a:rPr lang="en-US" sz="2400" dirty="0"/>
              <a:t>	V</a:t>
            </a:r>
            <a:r>
              <a:rPr lang="en-US" sz="2400" baseline="-25000" dirty="0"/>
              <a:t>2</a:t>
            </a:r>
            <a:r>
              <a:rPr lang="en-US" sz="2400" dirty="0"/>
              <a:t> = </a:t>
            </a:r>
            <a:r>
              <a:rPr lang="en-US" sz="2400" dirty="0">
                <a:solidFill>
                  <a:srgbClr val="CC0000"/>
                </a:solidFill>
              </a:rPr>
              <a:t>V</a:t>
            </a:r>
            <a:r>
              <a:rPr lang="en-US" sz="2400" baseline="-25000" dirty="0">
                <a:solidFill>
                  <a:srgbClr val="CC0000"/>
                </a:solidFill>
              </a:rPr>
              <a:t>TL </a:t>
            </a:r>
            <a:r>
              <a:rPr lang="en-US" sz="2400" dirty="0">
                <a:solidFill>
                  <a:srgbClr val="CC0000"/>
                </a:solidFill>
              </a:rPr>
              <a:t>= 1/3 V</a:t>
            </a:r>
            <a:r>
              <a:rPr lang="en-US" sz="2400" baseline="-25000" dirty="0">
                <a:solidFill>
                  <a:srgbClr val="CC0000"/>
                </a:solidFill>
              </a:rPr>
              <a:t>CC</a:t>
            </a:r>
            <a:endParaRPr lang="en-US" sz="2400" dirty="0"/>
          </a:p>
          <a:p>
            <a:pPr lvl="1">
              <a:lnSpc>
                <a:spcPct val="90000"/>
              </a:lnSpc>
              <a:buFontTx/>
              <a:buNone/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400" dirty="0"/>
              <a:t>Two Voltage Comparators</a:t>
            </a:r>
          </a:p>
          <a:p>
            <a:pPr>
              <a:lnSpc>
                <a:spcPct val="90000"/>
              </a:lnSpc>
            </a:pPr>
            <a:endParaRPr lang="en-US" sz="800" dirty="0"/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400" dirty="0"/>
              <a:t>For A</a:t>
            </a:r>
            <a:r>
              <a:rPr lang="en-US" sz="1400" b="1" dirty="0"/>
              <a:t>1</a:t>
            </a:r>
            <a:r>
              <a:rPr lang="en-US" sz="2400" dirty="0"/>
              <a:t>, if  </a:t>
            </a:r>
            <a:r>
              <a:rPr lang="en-US" sz="2400" dirty="0">
                <a:solidFill>
                  <a:srgbClr val="CC0000"/>
                </a:solidFill>
              </a:rPr>
              <a:t>V</a:t>
            </a:r>
            <a:r>
              <a:rPr lang="en-US" sz="2400" baseline="-25000" dirty="0">
                <a:solidFill>
                  <a:srgbClr val="CC0000"/>
                </a:solidFill>
              </a:rPr>
              <a:t>+</a:t>
            </a:r>
            <a:r>
              <a:rPr lang="en-US" sz="2400" dirty="0">
                <a:solidFill>
                  <a:srgbClr val="CC0000"/>
                </a:solidFill>
              </a:rPr>
              <a:t> &gt; V</a:t>
            </a:r>
            <a:r>
              <a:rPr lang="en-US" sz="2400" baseline="-25000" dirty="0">
                <a:solidFill>
                  <a:srgbClr val="CC0000"/>
                </a:solidFill>
              </a:rPr>
              <a:t>TH</a:t>
            </a:r>
            <a:r>
              <a:rPr lang="en-US" sz="2400" dirty="0"/>
              <a:t>  	  then  </a:t>
            </a:r>
            <a:r>
              <a:rPr lang="en-US" sz="2400" dirty="0">
                <a:solidFill>
                  <a:srgbClr val="CC0000"/>
                </a:solidFill>
              </a:rPr>
              <a:t>R =HIGH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400" dirty="0"/>
              <a:t>For A</a:t>
            </a:r>
            <a:r>
              <a:rPr lang="en-US" sz="1400" b="1" dirty="0"/>
              <a:t>2</a:t>
            </a:r>
            <a:r>
              <a:rPr lang="en-US" sz="2400" dirty="0"/>
              <a:t>, if  </a:t>
            </a:r>
            <a:r>
              <a:rPr lang="en-US" sz="2400" dirty="0">
                <a:solidFill>
                  <a:srgbClr val="CC0000"/>
                </a:solidFill>
              </a:rPr>
              <a:t>V</a:t>
            </a:r>
            <a:r>
              <a:rPr lang="en-US" sz="2400" baseline="-25000" dirty="0">
                <a:solidFill>
                  <a:srgbClr val="CC0000"/>
                </a:solidFill>
              </a:rPr>
              <a:t>-</a:t>
            </a:r>
            <a:r>
              <a:rPr lang="en-US" sz="2400" dirty="0">
                <a:solidFill>
                  <a:srgbClr val="CC0000"/>
                </a:solidFill>
              </a:rPr>
              <a:t> &lt; V</a:t>
            </a:r>
            <a:r>
              <a:rPr lang="en-US" sz="2400" baseline="-25000" dirty="0">
                <a:solidFill>
                  <a:srgbClr val="CC0000"/>
                </a:solidFill>
              </a:rPr>
              <a:t>TL	  </a:t>
            </a:r>
            <a:r>
              <a:rPr lang="en-US" sz="2400" dirty="0"/>
              <a:t> then  </a:t>
            </a:r>
            <a:r>
              <a:rPr lang="en-US" sz="2400" dirty="0">
                <a:solidFill>
                  <a:srgbClr val="CC0000"/>
                </a:solidFill>
              </a:rPr>
              <a:t>S = HIGH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800" dirty="0"/>
          </a:p>
          <a:p>
            <a:pPr>
              <a:lnSpc>
                <a:spcPct val="90000"/>
              </a:lnSpc>
            </a:pPr>
            <a:r>
              <a:rPr lang="en-US" sz="2400" dirty="0"/>
              <a:t>RS FF</a:t>
            </a:r>
          </a:p>
          <a:p>
            <a:pPr>
              <a:lnSpc>
                <a:spcPct val="90000"/>
              </a:lnSpc>
            </a:pPr>
            <a:endParaRPr lang="en-US" sz="800" dirty="0"/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000" dirty="0"/>
              <a:t>If S = HIGH,  then FF is </a:t>
            </a:r>
            <a:r>
              <a:rPr lang="en-US" sz="2000" dirty="0">
                <a:solidFill>
                  <a:srgbClr val="CC0000"/>
                </a:solidFill>
              </a:rPr>
              <a:t>SET,     = LOW, Q</a:t>
            </a:r>
            <a:r>
              <a:rPr lang="en-US" sz="1400" b="1" dirty="0">
                <a:solidFill>
                  <a:srgbClr val="CC0000"/>
                </a:solidFill>
              </a:rPr>
              <a:t>1</a:t>
            </a:r>
            <a:r>
              <a:rPr lang="en-US" sz="2000" dirty="0">
                <a:solidFill>
                  <a:srgbClr val="CC0000"/>
                </a:solidFill>
              </a:rPr>
              <a:t> OFF, V</a:t>
            </a:r>
            <a:r>
              <a:rPr lang="en-US" sz="2000" baseline="-25000" dirty="0">
                <a:solidFill>
                  <a:srgbClr val="CC0000"/>
                </a:solidFill>
              </a:rPr>
              <a:t>OUT</a:t>
            </a:r>
            <a:r>
              <a:rPr lang="en-US" sz="2000" dirty="0">
                <a:solidFill>
                  <a:srgbClr val="CC0000"/>
                </a:solidFill>
              </a:rPr>
              <a:t> = HIGH</a:t>
            </a:r>
            <a:endParaRPr lang="en-US" sz="2000" dirty="0"/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000" dirty="0"/>
              <a:t>If R = HIGH,  then FF is </a:t>
            </a:r>
            <a:r>
              <a:rPr lang="en-US" sz="2000" dirty="0">
                <a:solidFill>
                  <a:srgbClr val="CC0000"/>
                </a:solidFill>
              </a:rPr>
              <a:t>RESET,     = HIGH, Q</a:t>
            </a:r>
            <a:r>
              <a:rPr lang="en-US" sz="1400" b="1" dirty="0">
                <a:solidFill>
                  <a:srgbClr val="CC0000"/>
                </a:solidFill>
              </a:rPr>
              <a:t>1</a:t>
            </a:r>
            <a:r>
              <a:rPr lang="en-US" sz="2000" dirty="0">
                <a:solidFill>
                  <a:srgbClr val="CC0000"/>
                </a:solidFill>
              </a:rPr>
              <a:t> ON, V</a:t>
            </a:r>
            <a:r>
              <a:rPr lang="en-US" sz="2000" baseline="-25000" dirty="0">
                <a:solidFill>
                  <a:srgbClr val="CC0000"/>
                </a:solidFill>
              </a:rPr>
              <a:t>OUT </a:t>
            </a:r>
            <a:r>
              <a:rPr lang="en-US" sz="2000" dirty="0">
                <a:solidFill>
                  <a:srgbClr val="CC0000"/>
                </a:solidFill>
              </a:rPr>
              <a:t>= LOW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000" dirty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/>
              <a:t>Transistor Q</a:t>
            </a:r>
            <a:r>
              <a:rPr lang="en-US" sz="2400" baseline="-25000" dirty="0"/>
              <a:t>1</a:t>
            </a:r>
            <a:r>
              <a:rPr lang="en-US" sz="2400" dirty="0"/>
              <a:t> is used as a Switch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6320" y="274638"/>
            <a:ext cx="8435280" cy="8509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Astable 555 Timer Block Diagram Contents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625852" y="4780384"/>
            <a:ext cx="542156" cy="720080"/>
            <a:chOff x="4101852" y="5085184"/>
            <a:chExt cx="542156" cy="720080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>
              <p:extLst/>
            </p:nvPr>
          </p:nvGraphicFramePr>
          <p:xfrm>
            <a:off x="4101852" y="5085184"/>
            <a:ext cx="2540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0" name="Equation" r:id="rId3" imgW="152280" imgH="228600" progId="Equation.DSMT4">
                    <p:embed/>
                  </p:oleObj>
                </mc:Choice>
                <mc:Fallback>
                  <p:oleObj name="Equation" r:id="rId3" imgW="1522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01852" y="5085184"/>
                          <a:ext cx="254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4390008" y="5424264"/>
            <a:ext cx="2540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1" name="Equation" r:id="rId5" imgW="152280" imgH="228600" progId="Equation.DSMT4">
                    <p:embed/>
                  </p:oleObj>
                </mc:Choice>
                <mc:Fallback>
                  <p:oleObj name="Equation" r:id="rId5" imgW="1522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0008" y="5424264"/>
                          <a:ext cx="254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2543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B826-CE9C-4492-9F3D-952E23697AB3}" type="slidenum">
              <a:rPr lang="en-IN" smtClean="0"/>
              <a:t>16</a:t>
            </a:fld>
            <a:endParaRPr lang="en-IN"/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13248" y="228600"/>
            <a:ext cx="7772400" cy="990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Operation of a 555 Astable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00" y="3778250"/>
            <a:ext cx="4700588" cy="1555750"/>
            <a:chOff x="2286000" y="3778250"/>
            <a:chExt cx="4700588" cy="1555750"/>
          </a:xfrm>
        </p:grpSpPr>
        <p:sp>
          <p:nvSpPr>
            <p:cNvPr id="8" name="Line 1037"/>
            <p:cNvSpPr>
              <a:spLocks noChangeShapeType="1"/>
            </p:cNvSpPr>
            <p:nvPr/>
          </p:nvSpPr>
          <p:spPr bwMode="auto">
            <a:xfrm>
              <a:off x="5791200" y="4572000"/>
              <a:ext cx="0" cy="45720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9" name="Line 1058"/>
            <p:cNvSpPr>
              <a:spLocks noChangeShapeType="1"/>
            </p:cNvSpPr>
            <p:nvPr/>
          </p:nvSpPr>
          <p:spPr bwMode="auto">
            <a:xfrm flipV="1">
              <a:off x="4114800" y="4800600"/>
              <a:ext cx="609600" cy="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286000" y="3778250"/>
              <a:ext cx="4700588" cy="1555750"/>
              <a:chOff x="2286000" y="3778250"/>
              <a:chExt cx="4700588" cy="1555750"/>
            </a:xfrm>
          </p:grpSpPr>
          <p:sp>
            <p:nvSpPr>
              <p:cNvPr id="11" name="Text Box 1038"/>
              <p:cNvSpPr txBox="1">
                <a:spLocks noChangeArrowheads="1"/>
              </p:cNvSpPr>
              <p:nvPr/>
            </p:nvSpPr>
            <p:spPr bwMode="auto">
              <a:xfrm>
                <a:off x="2286000" y="4346575"/>
                <a:ext cx="59824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r>
                  <a:rPr lang="en-US" sz="2000" dirty="0">
                    <a:latin typeface="Times New Roman" pitchFamily="18" charset="0"/>
                  </a:rPr>
                  <a:t>V</a:t>
                </a:r>
                <a:r>
                  <a:rPr lang="en-US" sz="2000" baseline="-25000" dirty="0">
                    <a:latin typeface="Times New Roman" pitchFamily="18" charset="0"/>
                  </a:rPr>
                  <a:t>CC</a:t>
                </a:r>
              </a:p>
            </p:txBody>
          </p:sp>
          <p:grpSp>
            <p:nvGrpSpPr>
              <p:cNvPr id="12" name="Group 1039"/>
              <p:cNvGrpSpPr>
                <a:grpSpLocks/>
              </p:cNvGrpSpPr>
              <p:nvPr/>
            </p:nvGrpSpPr>
            <p:grpSpPr bwMode="auto">
              <a:xfrm rot="5400000">
                <a:off x="4876800" y="4114800"/>
                <a:ext cx="304800" cy="762000"/>
                <a:chOff x="1296" y="2496"/>
                <a:chExt cx="192" cy="480"/>
              </a:xfrm>
            </p:grpSpPr>
            <p:sp>
              <p:nvSpPr>
                <p:cNvPr id="34" name="Line 1040"/>
                <p:cNvSpPr>
                  <a:spLocks noChangeShapeType="1"/>
                </p:cNvSpPr>
                <p:nvPr/>
              </p:nvSpPr>
              <p:spPr bwMode="auto">
                <a:xfrm>
                  <a:off x="1392" y="2496"/>
                  <a:ext cx="96" cy="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5" name="Line 1041"/>
                <p:cNvSpPr>
                  <a:spLocks noChangeShapeType="1"/>
                </p:cNvSpPr>
                <p:nvPr/>
              </p:nvSpPr>
              <p:spPr bwMode="auto">
                <a:xfrm flipH="1">
                  <a:off x="1296" y="2544"/>
                  <a:ext cx="192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6" name="Line 1042"/>
                <p:cNvSpPr>
                  <a:spLocks noChangeShapeType="1"/>
                </p:cNvSpPr>
                <p:nvPr/>
              </p:nvSpPr>
              <p:spPr bwMode="auto">
                <a:xfrm>
                  <a:off x="1296" y="2640"/>
                  <a:ext cx="192" cy="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7" name="Line 1043"/>
                <p:cNvSpPr>
                  <a:spLocks noChangeShapeType="1"/>
                </p:cNvSpPr>
                <p:nvPr/>
              </p:nvSpPr>
              <p:spPr bwMode="auto">
                <a:xfrm flipH="1">
                  <a:off x="1296" y="2688"/>
                  <a:ext cx="192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8" name="Line 1044"/>
                <p:cNvSpPr>
                  <a:spLocks noChangeShapeType="1"/>
                </p:cNvSpPr>
                <p:nvPr/>
              </p:nvSpPr>
              <p:spPr bwMode="auto">
                <a:xfrm>
                  <a:off x="1296" y="2784"/>
                  <a:ext cx="192" cy="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9" name="Line 1045"/>
                <p:cNvSpPr>
                  <a:spLocks noChangeShapeType="1"/>
                </p:cNvSpPr>
                <p:nvPr/>
              </p:nvSpPr>
              <p:spPr bwMode="auto">
                <a:xfrm flipH="1">
                  <a:off x="1296" y="2832"/>
                  <a:ext cx="192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0" name="Line 1046"/>
                <p:cNvSpPr>
                  <a:spLocks noChangeShapeType="1"/>
                </p:cNvSpPr>
                <p:nvPr/>
              </p:nvSpPr>
              <p:spPr bwMode="auto">
                <a:xfrm>
                  <a:off x="1296" y="2928"/>
                  <a:ext cx="96" cy="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sp>
            <p:nvSpPr>
              <p:cNvPr id="13" name="Line 1047"/>
              <p:cNvSpPr>
                <a:spLocks noChangeShapeType="1"/>
              </p:cNvSpPr>
              <p:nvPr/>
            </p:nvSpPr>
            <p:spPr bwMode="auto">
              <a:xfrm>
                <a:off x="5410200" y="4495800"/>
                <a:ext cx="1219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grpSp>
            <p:nvGrpSpPr>
              <p:cNvPr id="14" name="Group 1048"/>
              <p:cNvGrpSpPr>
                <a:grpSpLocks/>
              </p:cNvGrpSpPr>
              <p:nvPr/>
            </p:nvGrpSpPr>
            <p:grpSpPr bwMode="auto">
              <a:xfrm>
                <a:off x="5943600" y="4495800"/>
                <a:ext cx="457200" cy="838200"/>
                <a:chOff x="1920" y="2352"/>
                <a:chExt cx="288" cy="528"/>
              </a:xfrm>
            </p:grpSpPr>
            <p:grpSp>
              <p:nvGrpSpPr>
                <p:cNvPr id="27" name="Group 1049"/>
                <p:cNvGrpSpPr>
                  <a:grpSpLocks/>
                </p:cNvGrpSpPr>
                <p:nvPr/>
              </p:nvGrpSpPr>
              <p:grpSpPr bwMode="auto">
                <a:xfrm>
                  <a:off x="1920" y="2832"/>
                  <a:ext cx="288" cy="48"/>
                  <a:chOff x="1248" y="3216"/>
                  <a:chExt cx="288" cy="48"/>
                </a:xfrm>
              </p:grpSpPr>
              <p:sp>
                <p:nvSpPr>
                  <p:cNvPr id="32" name="Line 1050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3216"/>
                    <a:ext cx="28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33" name="Line 1051"/>
                  <p:cNvSpPr>
                    <a:spLocks noChangeShapeType="1"/>
                  </p:cNvSpPr>
                  <p:nvPr/>
                </p:nvSpPr>
                <p:spPr bwMode="auto">
                  <a:xfrm>
                    <a:off x="1296" y="326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</p:grpSp>
            <p:sp>
              <p:nvSpPr>
                <p:cNvPr id="28" name="Line 1052"/>
                <p:cNvSpPr>
                  <a:spLocks noChangeShapeType="1"/>
                </p:cNvSpPr>
                <p:nvPr/>
              </p:nvSpPr>
              <p:spPr bwMode="auto">
                <a:xfrm>
                  <a:off x="2064" y="2352"/>
                  <a:ext cx="0" cy="2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9" name="Line 1053"/>
                <p:cNvSpPr>
                  <a:spLocks noChangeShapeType="1"/>
                </p:cNvSpPr>
                <p:nvPr/>
              </p:nvSpPr>
              <p:spPr bwMode="auto">
                <a:xfrm>
                  <a:off x="1920" y="2592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0" name="Line 1054"/>
                <p:cNvSpPr>
                  <a:spLocks noChangeShapeType="1"/>
                </p:cNvSpPr>
                <p:nvPr/>
              </p:nvSpPr>
              <p:spPr bwMode="auto">
                <a:xfrm>
                  <a:off x="1920" y="2640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1" name="Line 1055"/>
                <p:cNvSpPr>
                  <a:spLocks noChangeShapeType="1"/>
                </p:cNvSpPr>
                <p:nvPr/>
              </p:nvSpPr>
              <p:spPr bwMode="auto">
                <a:xfrm>
                  <a:off x="2064" y="2640"/>
                  <a:ext cx="0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sp>
            <p:nvSpPr>
              <p:cNvPr id="15" name="Line 1056"/>
              <p:cNvSpPr>
                <a:spLocks noChangeShapeType="1"/>
              </p:cNvSpPr>
              <p:nvPr/>
            </p:nvSpPr>
            <p:spPr bwMode="auto">
              <a:xfrm>
                <a:off x="4191000" y="4495800"/>
                <a:ext cx="457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6" name="Text Box 1057"/>
              <p:cNvSpPr txBox="1">
                <a:spLocks noChangeArrowheads="1"/>
              </p:cNvSpPr>
              <p:nvPr/>
            </p:nvSpPr>
            <p:spPr bwMode="auto">
              <a:xfrm>
                <a:off x="6324600" y="4140200"/>
                <a:ext cx="661988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r>
                  <a:rPr lang="en-US" sz="1800">
                    <a:latin typeface="Arial" pitchFamily="34" charset="0"/>
                  </a:rPr>
                  <a:t>V</a:t>
                </a:r>
                <a:r>
                  <a:rPr lang="en-US" sz="1800" baseline="-25000">
                    <a:latin typeface="Arial" pitchFamily="34" charset="0"/>
                  </a:rPr>
                  <a:t>C</a:t>
                </a:r>
                <a:r>
                  <a:rPr lang="en-US" sz="1800">
                    <a:latin typeface="Arial" pitchFamily="34" charset="0"/>
                  </a:rPr>
                  <a:t>(t)</a:t>
                </a:r>
                <a:endParaRPr lang="en-US" sz="1800" baseline="-25000">
                  <a:latin typeface="Arial" pitchFamily="34" charset="0"/>
                </a:endParaRPr>
              </a:p>
            </p:txBody>
          </p:sp>
          <p:grpSp>
            <p:nvGrpSpPr>
              <p:cNvPr id="17" name="Group 1059"/>
              <p:cNvGrpSpPr>
                <a:grpSpLocks/>
              </p:cNvGrpSpPr>
              <p:nvPr/>
            </p:nvGrpSpPr>
            <p:grpSpPr bwMode="auto">
              <a:xfrm rot="5400000">
                <a:off x="3657600" y="4114800"/>
                <a:ext cx="304800" cy="762000"/>
                <a:chOff x="1296" y="2496"/>
                <a:chExt cx="192" cy="480"/>
              </a:xfrm>
            </p:grpSpPr>
            <p:sp>
              <p:nvSpPr>
                <p:cNvPr id="20" name="Line 1060"/>
                <p:cNvSpPr>
                  <a:spLocks noChangeShapeType="1"/>
                </p:cNvSpPr>
                <p:nvPr/>
              </p:nvSpPr>
              <p:spPr bwMode="auto">
                <a:xfrm>
                  <a:off x="1392" y="2496"/>
                  <a:ext cx="96" cy="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1" name="Line 1061"/>
                <p:cNvSpPr>
                  <a:spLocks noChangeShapeType="1"/>
                </p:cNvSpPr>
                <p:nvPr/>
              </p:nvSpPr>
              <p:spPr bwMode="auto">
                <a:xfrm flipH="1">
                  <a:off x="1296" y="2544"/>
                  <a:ext cx="192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2" name="Line 1062"/>
                <p:cNvSpPr>
                  <a:spLocks noChangeShapeType="1"/>
                </p:cNvSpPr>
                <p:nvPr/>
              </p:nvSpPr>
              <p:spPr bwMode="auto">
                <a:xfrm>
                  <a:off x="1296" y="2640"/>
                  <a:ext cx="192" cy="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3" name="Line 1063"/>
                <p:cNvSpPr>
                  <a:spLocks noChangeShapeType="1"/>
                </p:cNvSpPr>
                <p:nvPr/>
              </p:nvSpPr>
              <p:spPr bwMode="auto">
                <a:xfrm flipH="1">
                  <a:off x="1296" y="2688"/>
                  <a:ext cx="192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4" name="Line 1064"/>
                <p:cNvSpPr>
                  <a:spLocks noChangeShapeType="1"/>
                </p:cNvSpPr>
                <p:nvPr/>
              </p:nvSpPr>
              <p:spPr bwMode="auto">
                <a:xfrm>
                  <a:off x="1296" y="2784"/>
                  <a:ext cx="192" cy="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5" name="Line 1065"/>
                <p:cNvSpPr>
                  <a:spLocks noChangeShapeType="1"/>
                </p:cNvSpPr>
                <p:nvPr/>
              </p:nvSpPr>
              <p:spPr bwMode="auto">
                <a:xfrm flipH="1">
                  <a:off x="1296" y="2832"/>
                  <a:ext cx="192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6" name="Line 1066"/>
                <p:cNvSpPr>
                  <a:spLocks noChangeShapeType="1"/>
                </p:cNvSpPr>
                <p:nvPr/>
              </p:nvSpPr>
              <p:spPr bwMode="auto">
                <a:xfrm>
                  <a:off x="1296" y="2928"/>
                  <a:ext cx="96" cy="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sp>
            <p:nvSpPr>
              <p:cNvPr id="18" name="Line 1067"/>
              <p:cNvSpPr>
                <a:spLocks noChangeShapeType="1"/>
              </p:cNvSpPr>
              <p:nvPr/>
            </p:nvSpPr>
            <p:spPr bwMode="auto">
              <a:xfrm>
                <a:off x="2971800" y="4495800"/>
                <a:ext cx="457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9" name="Text Box 1068"/>
              <p:cNvSpPr txBox="1">
                <a:spLocks noChangeArrowheads="1"/>
              </p:cNvSpPr>
              <p:nvPr/>
            </p:nvSpPr>
            <p:spPr bwMode="auto">
              <a:xfrm>
                <a:off x="3032125" y="3778250"/>
                <a:ext cx="2243138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r>
                  <a:rPr lang="en-US" dirty="0">
                    <a:latin typeface="Times New Roman" pitchFamily="18" charset="0"/>
                  </a:rPr>
                  <a:t>       R</a:t>
                </a:r>
                <a:r>
                  <a:rPr lang="en-US" baseline="-25000" dirty="0">
                    <a:latin typeface="Times New Roman" pitchFamily="18" charset="0"/>
                  </a:rPr>
                  <a:t>A</a:t>
                </a:r>
                <a:r>
                  <a:rPr lang="en-US" dirty="0">
                    <a:latin typeface="Times New Roman" pitchFamily="18" charset="0"/>
                  </a:rPr>
                  <a:t>           R</a:t>
                </a:r>
                <a:r>
                  <a:rPr lang="en-US" baseline="-25000" dirty="0">
                    <a:latin typeface="Times New Roman" pitchFamily="18" charset="0"/>
                  </a:rPr>
                  <a:t>B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984648" y="1447800"/>
            <a:ext cx="8001000" cy="4800600"/>
            <a:chOff x="460648" y="1447800"/>
            <a:chExt cx="8001000" cy="4800600"/>
          </a:xfrm>
        </p:grpSpPr>
        <p:sp>
          <p:nvSpPr>
            <p:cNvPr id="6" name="Rectangle 1027"/>
            <p:cNvSpPr txBox="1">
              <a:spLocks noChangeArrowheads="1"/>
            </p:cNvSpPr>
            <p:nvPr/>
          </p:nvSpPr>
          <p:spPr>
            <a:xfrm>
              <a:off x="460648" y="1447800"/>
              <a:ext cx="8001000" cy="4800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09600" indent="-609600">
                <a:lnSpc>
                  <a:spcPct val="80000"/>
                </a:lnSpc>
                <a:buFontTx/>
                <a:buAutoNum type="arabicParenR"/>
              </a:pPr>
              <a:r>
                <a:rPr lang="en-US" sz="2400" dirty="0"/>
                <a:t>Assume initially that the capacitor is discharged.</a:t>
              </a:r>
            </a:p>
            <a:p>
              <a:pPr marL="990600" lvl="1" indent="-533400">
                <a:lnSpc>
                  <a:spcPct val="80000"/>
                </a:lnSpc>
                <a:buFontTx/>
                <a:buAutoNum type="alphaLcParenR"/>
              </a:pPr>
              <a:r>
                <a:rPr lang="en-US" sz="2400" dirty="0"/>
                <a:t>For A</a:t>
              </a:r>
              <a:r>
                <a:rPr lang="en-US" sz="1400" b="1" dirty="0"/>
                <a:t>1</a:t>
              </a:r>
              <a:r>
                <a:rPr lang="en-US" sz="2400" dirty="0"/>
                <a:t>, V</a:t>
              </a:r>
              <a:r>
                <a:rPr lang="en-US" sz="2400" baseline="-25000" dirty="0"/>
                <a:t>+</a:t>
              </a:r>
              <a:r>
                <a:rPr lang="en-US" sz="2400" dirty="0"/>
                <a:t> = V</a:t>
              </a:r>
              <a:r>
                <a:rPr lang="en-US" sz="2400" baseline="-25000" dirty="0"/>
                <a:t>C </a:t>
              </a:r>
              <a:r>
                <a:rPr lang="en-US" sz="2400" dirty="0"/>
                <a:t>= 0V and for A</a:t>
              </a:r>
              <a:r>
                <a:rPr lang="en-US" sz="1400" b="1" dirty="0"/>
                <a:t>2</a:t>
              </a:r>
              <a:r>
                <a:rPr lang="en-US" sz="2400" dirty="0"/>
                <a:t>, V</a:t>
              </a:r>
              <a:r>
                <a:rPr lang="en-US" sz="2400" baseline="-25000" dirty="0"/>
                <a:t>-</a:t>
              </a:r>
              <a:r>
                <a:rPr lang="en-US" sz="2400" dirty="0"/>
                <a:t> = V</a:t>
              </a:r>
              <a:r>
                <a:rPr lang="en-US" sz="2400" baseline="-25000" dirty="0"/>
                <a:t>C</a:t>
              </a:r>
              <a:r>
                <a:rPr lang="en-US" sz="2400" dirty="0"/>
                <a:t> = 0V, so R=LOW, S=HIGH,    </a:t>
              </a:r>
              <a:r>
                <a:rPr lang="en-US" sz="2400" dirty="0">
                  <a:solidFill>
                    <a:srgbClr val="FF0000"/>
                  </a:solidFill>
                </a:rPr>
                <a:t>= LOW , Q1 OFF, V</a:t>
              </a:r>
              <a:r>
                <a:rPr lang="en-US" sz="2400" baseline="-25000" dirty="0">
                  <a:solidFill>
                    <a:srgbClr val="FF0000"/>
                  </a:solidFill>
                </a:rPr>
                <a:t>OUT </a:t>
              </a:r>
              <a:r>
                <a:rPr lang="en-US" sz="2400" dirty="0">
                  <a:solidFill>
                    <a:srgbClr val="FF0000"/>
                  </a:solidFill>
                </a:rPr>
                <a:t>= V</a:t>
              </a:r>
              <a:r>
                <a:rPr lang="en-US" sz="2400" baseline="-25000" dirty="0">
                  <a:solidFill>
                    <a:srgbClr val="FF0000"/>
                  </a:solidFill>
                </a:rPr>
                <a:t>CC</a:t>
              </a:r>
              <a:r>
                <a:rPr lang="en-US" sz="2400" dirty="0"/>
                <a:t>   </a:t>
              </a:r>
            </a:p>
            <a:p>
              <a:pPr marL="990600" lvl="1" indent="-533400">
                <a:lnSpc>
                  <a:spcPct val="80000"/>
                </a:lnSpc>
                <a:buFontTx/>
                <a:buAutoNum type="alphaLcParenR" startAt="2"/>
              </a:pPr>
              <a:r>
                <a:rPr lang="en-US" sz="2400" dirty="0"/>
                <a:t>Now as the capacitor charges through R</a:t>
              </a:r>
              <a:r>
                <a:rPr lang="en-US" sz="2400" baseline="-25000" dirty="0"/>
                <a:t>A</a:t>
              </a:r>
              <a:r>
                <a:rPr lang="en-US" sz="2400" dirty="0"/>
                <a:t> &amp; R</a:t>
              </a:r>
              <a:r>
                <a:rPr lang="en-US" sz="2400" baseline="-25000" dirty="0"/>
                <a:t>B</a:t>
              </a:r>
              <a:r>
                <a:rPr lang="en-US" sz="2400" dirty="0"/>
                <a:t>, eventually V</a:t>
              </a:r>
              <a:r>
                <a:rPr lang="en-US" sz="2400" baseline="-25000" dirty="0"/>
                <a:t>C</a:t>
              </a:r>
              <a:r>
                <a:rPr lang="en-US" sz="2400" dirty="0"/>
                <a:t> &gt; V</a:t>
              </a:r>
              <a:r>
                <a:rPr lang="en-US" sz="2400" baseline="-25000" dirty="0"/>
                <a:t>TL</a:t>
              </a:r>
              <a:r>
                <a:rPr lang="en-US" sz="2400" dirty="0"/>
                <a:t> so R=LOW &amp; S=LOW.</a:t>
              </a:r>
            </a:p>
            <a:p>
              <a:pPr marL="990600" lvl="1" indent="-533400">
                <a:lnSpc>
                  <a:spcPct val="80000"/>
                </a:lnSpc>
                <a:buNone/>
              </a:pPr>
              <a:r>
                <a:rPr lang="en-US" sz="2400" dirty="0"/>
                <a:t>	FF does not change state.</a:t>
              </a:r>
              <a:endParaRPr lang="en-US" sz="2000" dirty="0"/>
            </a:p>
            <a:p>
              <a:pPr marL="609600" indent="-609600">
                <a:lnSpc>
                  <a:spcPct val="80000"/>
                </a:lnSpc>
              </a:pPr>
              <a:endParaRPr lang="en-US" sz="2400" dirty="0"/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/>
            </p:nvPr>
          </p:nvGraphicFramePr>
          <p:xfrm>
            <a:off x="2592387" y="2099196"/>
            <a:ext cx="2540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4" name="Equation" r:id="rId3" imgW="152280" imgH="228600" progId="Equation.DSMT4">
                    <p:embed/>
                  </p:oleObj>
                </mc:Choice>
                <mc:Fallback>
                  <p:oleObj name="Equation" r:id="rId3" imgW="1522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2387" y="2099196"/>
                          <a:ext cx="254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9314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B826-CE9C-4492-9F3D-952E23697AB3}" type="slidenum">
              <a:rPr lang="en-IN" smtClean="0"/>
              <a:t>17</a:t>
            </a:fld>
            <a:endParaRPr lang="en-IN"/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75" y="188640"/>
            <a:ext cx="8153400" cy="16764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Operation of a 555 Astable</a:t>
            </a:r>
            <a:b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Continued……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3886201" y="3962400"/>
            <a:ext cx="4183063" cy="1600200"/>
            <a:chOff x="2362200" y="3962400"/>
            <a:chExt cx="4183063" cy="1600200"/>
          </a:xfrm>
        </p:grpSpPr>
        <p:grpSp>
          <p:nvGrpSpPr>
            <p:cNvPr id="83" name="Group 82"/>
            <p:cNvGrpSpPr/>
            <p:nvPr/>
          </p:nvGrpSpPr>
          <p:grpSpPr>
            <a:xfrm>
              <a:off x="5486400" y="4681538"/>
              <a:ext cx="457200" cy="881062"/>
              <a:chOff x="5486400" y="4681538"/>
              <a:chExt cx="457200" cy="881062"/>
            </a:xfrm>
          </p:grpSpPr>
          <p:grpSp>
            <p:nvGrpSpPr>
              <p:cNvPr id="113" name="Group 18"/>
              <p:cNvGrpSpPr>
                <a:grpSpLocks/>
              </p:cNvGrpSpPr>
              <p:nvPr/>
            </p:nvGrpSpPr>
            <p:grpSpPr bwMode="auto">
              <a:xfrm>
                <a:off x="5486400" y="5486400"/>
                <a:ext cx="457200" cy="76200"/>
                <a:chOff x="1248" y="3216"/>
                <a:chExt cx="288" cy="48"/>
              </a:xfrm>
            </p:grpSpPr>
            <p:sp>
              <p:nvSpPr>
                <p:cNvPr id="115" name="Line 19"/>
                <p:cNvSpPr>
                  <a:spLocks noChangeShapeType="1"/>
                </p:cNvSpPr>
                <p:nvPr/>
              </p:nvSpPr>
              <p:spPr bwMode="auto">
                <a:xfrm>
                  <a:off x="1248" y="321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6" name="Line 20"/>
                <p:cNvSpPr>
                  <a:spLocks noChangeShapeType="1"/>
                </p:cNvSpPr>
                <p:nvPr/>
              </p:nvSpPr>
              <p:spPr bwMode="auto">
                <a:xfrm>
                  <a:off x="1296" y="3264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sp>
            <p:nvSpPr>
              <p:cNvPr id="114" name="Line 21"/>
              <p:cNvSpPr>
                <a:spLocks noChangeShapeType="1"/>
              </p:cNvSpPr>
              <p:nvPr/>
            </p:nvSpPr>
            <p:spPr bwMode="auto">
              <a:xfrm>
                <a:off x="5730875" y="4681538"/>
                <a:ext cx="0" cy="381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84" name="Line 22"/>
            <p:cNvSpPr>
              <a:spLocks noChangeShapeType="1"/>
            </p:cNvSpPr>
            <p:nvPr/>
          </p:nvSpPr>
          <p:spPr bwMode="auto">
            <a:xfrm>
              <a:off x="5502275" y="5062538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3124200" y="4529138"/>
              <a:ext cx="2835275" cy="914400"/>
              <a:chOff x="3124200" y="4529138"/>
              <a:chExt cx="2835275" cy="914400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5502275" y="5138738"/>
                <a:ext cx="457200" cy="304800"/>
                <a:chOff x="5502275" y="5138738"/>
                <a:chExt cx="457200" cy="304800"/>
              </a:xfrm>
            </p:grpSpPr>
            <p:sp>
              <p:nvSpPr>
                <p:cNvPr id="111" name="Line 23"/>
                <p:cNvSpPr>
                  <a:spLocks noChangeShapeType="1"/>
                </p:cNvSpPr>
                <p:nvPr/>
              </p:nvSpPr>
              <p:spPr bwMode="auto">
                <a:xfrm>
                  <a:off x="5502275" y="5138738"/>
                  <a:ext cx="4572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2" name="Line 24"/>
                <p:cNvSpPr>
                  <a:spLocks noChangeShapeType="1"/>
                </p:cNvSpPr>
                <p:nvPr/>
              </p:nvSpPr>
              <p:spPr bwMode="auto">
                <a:xfrm>
                  <a:off x="5730875" y="5138738"/>
                  <a:ext cx="0" cy="304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3124200" y="4529138"/>
                <a:ext cx="2209800" cy="695325"/>
                <a:chOff x="3124200" y="4529138"/>
                <a:chExt cx="2209800" cy="695325"/>
              </a:xfrm>
            </p:grpSpPr>
            <p:grpSp>
              <p:nvGrpSpPr>
                <p:cNvPr id="99" name="Group 8"/>
                <p:cNvGrpSpPr>
                  <a:grpSpLocks/>
                </p:cNvGrpSpPr>
                <p:nvPr/>
              </p:nvGrpSpPr>
              <p:grpSpPr bwMode="auto">
                <a:xfrm rot="5400000">
                  <a:off x="4435475" y="4300538"/>
                  <a:ext cx="304800" cy="762000"/>
                  <a:chOff x="1296" y="2496"/>
                  <a:chExt cx="192" cy="480"/>
                </a:xfrm>
              </p:grpSpPr>
              <p:sp>
                <p:nvSpPr>
                  <p:cNvPr id="104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2496"/>
                    <a:ext cx="96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05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96" y="2544"/>
                    <a:ext cx="192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06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296" y="2640"/>
                    <a:ext cx="192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07" name="Line 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96" y="2688"/>
                    <a:ext cx="192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08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1296" y="2784"/>
                    <a:ext cx="192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09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96" y="2832"/>
                    <a:ext cx="192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10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296" y="2928"/>
                    <a:ext cx="96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</p:grpSp>
            <p:sp>
              <p:nvSpPr>
                <p:cNvPr id="100" name="Line 25"/>
                <p:cNvSpPr>
                  <a:spLocks noChangeShapeType="1"/>
                </p:cNvSpPr>
                <p:nvPr/>
              </p:nvSpPr>
              <p:spPr bwMode="auto">
                <a:xfrm>
                  <a:off x="3124200" y="4681538"/>
                  <a:ext cx="107791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1" name="Line 2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114800" y="5029200"/>
                  <a:ext cx="609600" cy="0"/>
                </a:xfrm>
                <a:prstGeom prst="line">
                  <a:avLst/>
                </a:prstGeom>
                <a:noFill/>
                <a:ln w="19050">
                  <a:solidFill>
                    <a:srgbClr val="0099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2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5334000" y="4800600"/>
                  <a:ext cx="0" cy="423863"/>
                </a:xfrm>
                <a:prstGeom prst="line">
                  <a:avLst/>
                </a:prstGeom>
                <a:noFill/>
                <a:ln w="19050">
                  <a:solidFill>
                    <a:srgbClr val="0099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3" name="Line 47"/>
                <p:cNvSpPr>
                  <a:spLocks noChangeShapeType="1"/>
                </p:cNvSpPr>
                <p:nvPr/>
              </p:nvSpPr>
              <p:spPr bwMode="auto">
                <a:xfrm rot="5400000">
                  <a:off x="2895600" y="4953000"/>
                  <a:ext cx="4572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</p:grpSp>
        </p:grpSp>
        <p:grpSp>
          <p:nvGrpSpPr>
            <p:cNvPr id="86" name="Group 85"/>
            <p:cNvGrpSpPr/>
            <p:nvPr/>
          </p:nvGrpSpPr>
          <p:grpSpPr>
            <a:xfrm>
              <a:off x="3124200" y="4681538"/>
              <a:ext cx="3063875" cy="804862"/>
              <a:chOff x="3124200" y="4681538"/>
              <a:chExt cx="3063875" cy="804862"/>
            </a:xfrm>
          </p:grpSpPr>
          <p:sp>
            <p:nvSpPr>
              <p:cNvPr id="95" name="Line 16"/>
              <p:cNvSpPr>
                <a:spLocks noChangeShapeType="1"/>
              </p:cNvSpPr>
              <p:nvPr/>
            </p:nvSpPr>
            <p:spPr bwMode="auto">
              <a:xfrm>
                <a:off x="4968875" y="4681538"/>
                <a:ext cx="1219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96" name="Line 48"/>
              <p:cNvSpPr>
                <a:spLocks noChangeShapeType="1"/>
              </p:cNvSpPr>
              <p:nvPr/>
            </p:nvSpPr>
            <p:spPr bwMode="auto">
              <a:xfrm>
                <a:off x="3124200" y="5181600"/>
                <a:ext cx="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2362200" y="3962400"/>
              <a:ext cx="4183063" cy="1600200"/>
              <a:chOff x="2362200" y="3962400"/>
              <a:chExt cx="4183063" cy="1600200"/>
            </a:xfrm>
          </p:grpSpPr>
          <p:grpSp>
            <p:nvGrpSpPr>
              <p:cNvPr id="88" name="Group 44"/>
              <p:cNvGrpSpPr>
                <a:grpSpLocks/>
              </p:cNvGrpSpPr>
              <p:nvPr/>
            </p:nvGrpSpPr>
            <p:grpSpPr bwMode="auto">
              <a:xfrm>
                <a:off x="2895600" y="5486400"/>
                <a:ext cx="457200" cy="76200"/>
                <a:chOff x="1248" y="3216"/>
                <a:chExt cx="288" cy="48"/>
              </a:xfrm>
            </p:grpSpPr>
            <p:sp>
              <p:nvSpPr>
                <p:cNvPr id="93" name="Line 45"/>
                <p:cNvSpPr>
                  <a:spLocks noChangeShapeType="1"/>
                </p:cNvSpPr>
                <p:nvPr/>
              </p:nvSpPr>
              <p:spPr bwMode="auto">
                <a:xfrm>
                  <a:off x="1248" y="321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4" name="Line 46"/>
                <p:cNvSpPr>
                  <a:spLocks noChangeShapeType="1"/>
                </p:cNvSpPr>
                <p:nvPr/>
              </p:nvSpPr>
              <p:spPr bwMode="auto">
                <a:xfrm>
                  <a:off x="1296" y="3264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2362200" y="3962400"/>
                <a:ext cx="4183063" cy="1219200"/>
                <a:chOff x="2362200" y="3962400"/>
                <a:chExt cx="4183063" cy="1219200"/>
              </a:xfrm>
            </p:grpSpPr>
            <p:sp>
              <p:nvSpPr>
                <p:cNvPr id="90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5883275" y="4325938"/>
                  <a:ext cx="661988" cy="3667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r>
                    <a:rPr lang="en-US" sz="1800" dirty="0">
                      <a:latin typeface="Arial" pitchFamily="34" charset="0"/>
                    </a:rPr>
                    <a:t>V</a:t>
                  </a:r>
                  <a:r>
                    <a:rPr lang="en-US" sz="1800" baseline="-25000" dirty="0">
                      <a:latin typeface="Arial" pitchFamily="34" charset="0"/>
                    </a:rPr>
                    <a:t>C</a:t>
                  </a:r>
                  <a:r>
                    <a:rPr lang="en-US" sz="1800" dirty="0">
                      <a:latin typeface="Arial" pitchFamily="34" charset="0"/>
                    </a:rPr>
                    <a:t>(t)</a:t>
                  </a:r>
                  <a:endParaRPr lang="en-US" sz="1800" baseline="-25000" dirty="0">
                    <a:latin typeface="Arial" pitchFamily="34" charset="0"/>
                  </a:endParaRPr>
                </a:p>
              </p:txBody>
            </p:sp>
            <p:sp>
              <p:nvSpPr>
                <p:cNvPr id="91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590800" y="3962400"/>
                  <a:ext cx="2198688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r>
                    <a:rPr lang="en-US" dirty="0">
                      <a:latin typeface="Times New Roman" pitchFamily="18" charset="0"/>
                    </a:rPr>
                    <a:t>                      R</a:t>
                  </a:r>
                  <a:r>
                    <a:rPr lang="en-US" baseline="-25000" dirty="0">
                      <a:latin typeface="Times New Roman" pitchFamily="18" charset="0"/>
                    </a:rPr>
                    <a:t>B</a:t>
                  </a:r>
                </a:p>
              </p:txBody>
            </p:sp>
            <p:sp>
              <p:nvSpPr>
                <p:cNvPr id="92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2362200" y="4724400"/>
                  <a:ext cx="557213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r>
                    <a:rPr lang="en-US" dirty="0">
                      <a:latin typeface="Times New Roman" pitchFamily="18" charset="0"/>
                    </a:rPr>
                    <a:t>Q1</a:t>
                  </a:r>
                </a:p>
              </p:txBody>
            </p:sp>
          </p:grpSp>
        </p:grpSp>
      </p:grpSp>
      <p:grpSp>
        <p:nvGrpSpPr>
          <p:cNvPr id="3" name="Group 2"/>
          <p:cNvGrpSpPr/>
          <p:nvPr/>
        </p:nvGrpSpPr>
        <p:grpSpPr>
          <a:xfrm>
            <a:off x="2111375" y="1865040"/>
            <a:ext cx="8001000" cy="4343400"/>
            <a:chOff x="587375" y="1865040"/>
            <a:chExt cx="8001000" cy="4343400"/>
          </a:xfrm>
        </p:grpSpPr>
        <p:sp>
          <p:nvSpPr>
            <p:cNvPr id="31" name="Rectangle 3"/>
            <p:cNvSpPr txBox="1">
              <a:spLocks noChangeArrowheads="1"/>
            </p:cNvSpPr>
            <p:nvPr/>
          </p:nvSpPr>
          <p:spPr>
            <a:xfrm>
              <a:off x="587375" y="1865040"/>
              <a:ext cx="8001000" cy="434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09600" indent="-609600">
                <a:lnSpc>
                  <a:spcPct val="80000"/>
                </a:lnSpc>
                <a:buFontTx/>
                <a:buAutoNum type="arabicParenR" startAt="2"/>
              </a:pPr>
              <a:r>
                <a:rPr lang="en-US" sz="2400" dirty="0"/>
                <a:t>Once V</a:t>
              </a:r>
              <a:r>
                <a:rPr lang="en-US" sz="2400" baseline="-25000" dirty="0"/>
                <a:t>C</a:t>
              </a:r>
              <a:r>
                <a:rPr lang="en-US" sz="2400" dirty="0"/>
                <a:t> </a:t>
              </a:r>
              <a:r>
                <a:rPr lang="en-US" sz="2400" dirty="0">
                  <a:sym typeface="Symbol" pitchFamily="18" charset="2"/>
                </a:rPr>
                <a:t></a:t>
              </a:r>
              <a:r>
                <a:rPr lang="en-US" sz="2400" dirty="0"/>
                <a:t> V</a:t>
              </a:r>
              <a:r>
                <a:rPr lang="en-US" sz="2400" baseline="-25000" dirty="0"/>
                <a:t>TH</a:t>
              </a:r>
            </a:p>
            <a:p>
              <a:pPr marL="990600" lvl="1" indent="-533400">
                <a:lnSpc>
                  <a:spcPct val="80000"/>
                </a:lnSpc>
                <a:buFontTx/>
                <a:buAutoNum type="alphaLcParenR"/>
              </a:pPr>
              <a:r>
                <a:rPr lang="en-US" sz="2400" dirty="0"/>
                <a:t>R=HIGH, S=LOW,     </a:t>
              </a:r>
              <a:r>
                <a:rPr lang="en-US" sz="2400" dirty="0">
                  <a:solidFill>
                    <a:srgbClr val="FF0000"/>
                  </a:solidFill>
                </a:rPr>
                <a:t>= HIGH ,Q1 ON, V</a:t>
              </a:r>
              <a:r>
                <a:rPr lang="en-US" sz="2400" baseline="-25000" dirty="0">
                  <a:solidFill>
                    <a:srgbClr val="FF0000"/>
                  </a:solidFill>
                </a:rPr>
                <a:t>OUT </a:t>
              </a:r>
              <a:r>
                <a:rPr lang="en-US" sz="2400" dirty="0">
                  <a:solidFill>
                    <a:srgbClr val="FF0000"/>
                  </a:solidFill>
                </a:rPr>
                <a:t>= 0</a:t>
              </a:r>
              <a:endParaRPr lang="en-US" sz="2400" dirty="0"/>
            </a:p>
            <a:p>
              <a:pPr marL="990600" lvl="1" indent="-533400">
                <a:lnSpc>
                  <a:spcPct val="80000"/>
                </a:lnSpc>
                <a:buFontTx/>
                <a:buAutoNum type="alphaLcParenR"/>
              </a:pPr>
              <a:r>
                <a:rPr lang="en-US" sz="2400" dirty="0"/>
                <a:t>Capacitor is now discharging through R</a:t>
              </a:r>
              <a:r>
                <a:rPr lang="en-US" sz="2400" baseline="-25000" dirty="0"/>
                <a:t>B</a:t>
              </a:r>
              <a:r>
                <a:rPr lang="en-US" sz="2400" dirty="0"/>
                <a:t> and Q</a:t>
              </a:r>
              <a:r>
                <a:rPr lang="en-US" sz="2400" baseline="-25000" dirty="0"/>
                <a:t>1</a:t>
              </a:r>
              <a:r>
                <a:rPr lang="en-US" sz="2400" dirty="0"/>
                <a:t> to ground.</a:t>
              </a:r>
            </a:p>
            <a:p>
              <a:pPr marL="990600" lvl="1" indent="-533400">
                <a:lnSpc>
                  <a:spcPct val="80000"/>
                </a:lnSpc>
                <a:buFontTx/>
                <a:buAutoNum type="alphaLcParenR"/>
              </a:pPr>
              <a:r>
                <a:rPr lang="en-US" sz="2400" dirty="0"/>
                <a:t>Meanwhile at FF, R=LOW &amp; S=LOW since </a:t>
              </a:r>
            </a:p>
            <a:p>
              <a:pPr marL="990600" lvl="1" indent="-533400">
                <a:lnSpc>
                  <a:spcPct val="80000"/>
                </a:lnSpc>
                <a:buNone/>
              </a:pPr>
              <a:r>
                <a:rPr lang="en-US" sz="2400" dirty="0"/>
                <a:t>	V</a:t>
              </a:r>
              <a:r>
                <a:rPr lang="en-US" sz="2400" baseline="-25000" dirty="0"/>
                <a:t>C</a:t>
              </a:r>
              <a:r>
                <a:rPr lang="en-US" sz="2400" dirty="0"/>
                <a:t> &lt; V</a:t>
              </a:r>
              <a:r>
                <a:rPr lang="en-US" sz="2400" baseline="-25000" dirty="0"/>
                <a:t>TH</a:t>
              </a:r>
              <a:r>
                <a:rPr lang="en-US" sz="2400" dirty="0"/>
                <a:t>.</a:t>
              </a:r>
            </a:p>
            <a:p>
              <a:pPr marL="609600" indent="-609600">
                <a:lnSpc>
                  <a:spcPct val="80000"/>
                </a:lnSpc>
              </a:pPr>
              <a:endParaRPr lang="en-US" sz="2400" dirty="0"/>
            </a:p>
            <a:p>
              <a:pPr marL="609600" indent="-609600">
                <a:lnSpc>
                  <a:spcPct val="80000"/>
                </a:lnSpc>
              </a:pPr>
              <a:endParaRPr lang="en-US" sz="2400" dirty="0"/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/>
            </p:nvPr>
          </p:nvGraphicFramePr>
          <p:xfrm>
            <a:off x="3813174" y="2204864"/>
            <a:ext cx="2540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8" name="Equation" r:id="rId3" imgW="152280" imgH="228600" progId="Equation.DSMT4">
                    <p:embed/>
                  </p:oleObj>
                </mc:Choice>
                <mc:Fallback>
                  <p:oleObj name="Equation" r:id="rId3" imgW="1522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3174" y="2204864"/>
                          <a:ext cx="254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3488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B826-CE9C-4492-9F3D-952E23697AB3}" type="slidenum">
              <a:rPr lang="en-IN" smtClean="0"/>
              <a:t>18</a:t>
            </a:fld>
            <a:endParaRPr lang="en-IN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2192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Operation of a 555 Astable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Continued…..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52600" y="1828800"/>
            <a:ext cx="8077200" cy="3690938"/>
            <a:chOff x="228600" y="1828800"/>
            <a:chExt cx="8077200" cy="3690938"/>
          </a:xfrm>
        </p:grpSpPr>
        <p:sp>
          <p:nvSpPr>
            <p:cNvPr id="6" name="Rectangle 3"/>
            <p:cNvSpPr txBox="1">
              <a:spLocks noChangeArrowheads="1"/>
            </p:cNvSpPr>
            <p:nvPr/>
          </p:nvSpPr>
          <p:spPr>
            <a:xfrm>
              <a:off x="228600" y="1828800"/>
              <a:ext cx="8077200" cy="2133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09600" indent="-609600">
                <a:buFontTx/>
                <a:buAutoNum type="arabicParenR" startAt="3"/>
              </a:pPr>
              <a:r>
                <a:rPr lang="en-US" sz="2400" dirty="0"/>
                <a:t>Once V</a:t>
              </a:r>
              <a:r>
                <a:rPr lang="en-US" sz="2400" baseline="-25000" dirty="0"/>
                <a:t>C</a:t>
              </a:r>
              <a:r>
                <a:rPr lang="en-US" sz="2400" dirty="0"/>
                <a:t> &lt; V</a:t>
              </a:r>
              <a:r>
                <a:rPr lang="en-US" sz="2400" baseline="-25000" dirty="0"/>
                <a:t>TL</a:t>
              </a:r>
            </a:p>
            <a:p>
              <a:pPr marL="990600" lvl="1" indent="-533400">
                <a:buFontTx/>
                <a:buAutoNum type="alphaLcParenR"/>
              </a:pPr>
              <a:r>
                <a:rPr lang="en-US" sz="2400" dirty="0"/>
                <a:t>R=LOW, S=HIGH,    </a:t>
              </a:r>
              <a:r>
                <a:rPr lang="en-US" sz="2400" dirty="0">
                  <a:solidFill>
                    <a:srgbClr val="FF0000"/>
                  </a:solidFill>
                </a:rPr>
                <a:t>= LOW , Q1 OFF, V</a:t>
              </a:r>
              <a:r>
                <a:rPr lang="en-US" sz="2400" baseline="-25000" dirty="0">
                  <a:solidFill>
                    <a:srgbClr val="FF0000"/>
                  </a:solidFill>
                </a:rPr>
                <a:t>OUT </a:t>
              </a:r>
              <a:r>
                <a:rPr lang="en-US" sz="2400" dirty="0">
                  <a:solidFill>
                    <a:srgbClr val="FF0000"/>
                  </a:solidFill>
                </a:rPr>
                <a:t>= V</a:t>
              </a:r>
              <a:r>
                <a:rPr lang="en-US" sz="2400" baseline="-25000" dirty="0">
                  <a:solidFill>
                    <a:srgbClr val="FF0000"/>
                  </a:solidFill>
                </a:rPr>
                <a:t>CC</a:t>
              </a:r>
              <a:r>
                <a:rPr lang="en-US" sz="2400" dirty="0"/>
                <a:t> </a:t>
              </a:r>
            </a:p>
            <a:p>
              <a:pPr marL="990600" lvl="1" indent="-533400">
                <a:buFontTx/>
                <a:buAutoNum type="alphaLcParenR"/>
              </a:pPr>
              <a:r>
                <a:rPr lang="en-US" sz="2400" dirty="0"/>
                <a:t>Capacitor is now charging through R</a:t>
              </a:r>
              <a:r>
                <a:rPr lang="en-US" sz="2400" baseline="-25000" dirty="0"/>
                <a:t>A</a:t>
              </a:r>
              <a:r>
                <a:rPr lang="en-US" sz="2400" dirty="0"/>
                <a:t> &amp; R</a:t>
              </a:r>
              <a:r>
                <a:rPr lang="en-US" sz="2400" baseline="-25000" dirty="0"/>
                <a:t>B</a:t>
              </a:r>
              <a:r>
                <a:rPr lang="en-US" sz="2400" dirty="0"/>
                <a:t> again.</a:t>
              </a:r>
            </a:p>
            <a:p>
              <a:pPr marL="609600" indent="-609600">
                <a:buNone/>
              </a:pPr>
              <a:endParaRPr lang="en-US" sz="2400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997075" y="3962400"/>
              <a:ext cx="4700588" cy="1557338"/>
              <a:chOff x="1997075" y="3962400"/>
              <a:chExt cx="4700588" cy="1557338"/>
            </a:xfrm>
          </p:grpSpPr>
          <p:sp>
            <p:nvSpPr>
              <p:cNvPr id="8" name="Line 35"/>
              <p:cNvSpPr>
                <a:spLocks noChangeShapeType="1"/>
              </p:cNvSpPr>
              <p:nvPr/>
            </p:nvSpPr>
            <p:spPr bwMode="auto">
              <a:xfrm>
                <a:off x="5502275" y="4757738"/>
                <a:ext cx="0" cy="457200"/>
              </a:xfrm>
              <a:prstGeom prst="line">
                <a:avLst/>
              </a:prstGeom>
              <a:noFill/>
              <a:ln w="19050">
                <a:solidFill>
                  <a:srgbClr val="0099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9" name="Text Box 36"/>
              <p:cNvSpPr txBox="1">
                <a:spLocks noChangeArrowheads="1"/>
              </p:cNvSpPr>
              <p:nvPr/>
            </p:nvSpPr>
            <p:spPr bwMode="auto">
              <a:xfrm>
                <a:off x="1997075" y="4532313"/>
                <a:ext cx="59824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r>
                  <a:rPr lang="en-US" sz="2000" dirty="0">
                    <a:latin typeface="Times New Roman" pitchFamily="18" charset="0"/>
                  </a:rPr>
                  <a:t>V</a:t>
                </a:r>
                <a:r>
                  <a:rPr lang="en-US" sz="2000" baseline="-25000" dirty="0">
                    <a:latin typeface="Times New Roman" pitchFamily="18" charset="0"/>
                  </a:rPr>
                  <a:t>CC</a:t>
                </a:r>
              </a:p>
            </p:txBody>
          </p:sp>
          <p:grpSp>
            <p:nvGrpSpPr>
              <p:cNvPr id="10" name="Group 37"/>
              <p:cNvGrpSpPr>
                <a:grpSpLocks/>
              </p:cNvGrpSpPr>
              <p:nvPr/>
            </p:nvGrpSpPr>
            <p:grpSpPr bwMode="auto">
              <a:xfrm rot="5400000">
                <a:off x="4587875" y="4300538"/>
                <a:ext cx="304800" cy="762000"/>
                <a:chOff x="1296" y="2496"/>
                <a:chExt cx="192" cy="480"/>
              </a:xfrm>
            </p:grpSpPr>
            <p:sp>
              <p:nvSpPr>
                <p:cNvPr id="33" name="Line 38"/>
                <p:cNvSpPr>
                  <a:spLocks noChangeShapeType="1"/>
                </p:cNvSpPr>
                <p:nvPr/>
              </p:nvSpPr>
              <p:spPr bwMode="auto">
                <a:xfrm>
                  <a:off x="1392" y="2496"/>
                  <a:ext cx="96" cy="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4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1296" y="2544"/>
                  <a:ext cx="192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5" name="Line 40"/>
                <p:cNvSpPr>
                  <a:spLocks noChangeShapeType="1"/>
                </p:cNvSpPr>
                <p:nvPr/>
              </p:nvSpPr>
              <p:spPr bwMode="auto">
                <a:xfrm>
                  <a:off x="1296" y="2640"/>
                  <a:ext cx="192" cy="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6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1296" y="2688"/>
                  <a:ext cx="192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7" name="Line 42"/>
                <p:cNvSpPr>
                  <a:spLocks noChangeShapeType="1"/>
                </p:cNvSpPr>
                <p:nvPr/>
              </p:nvSpPr>
              <p:spPr bwMode="auto">
                <a:xfrm>
                  <a:off x="1296" y="2784"/>
                  <a:ext cx="192" cy="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8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1296" y="2832"/>
                  <a:ext cx="192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9" name="Line 44"/>
                <p:cNvSpPr>
                  <a:spLocks noChangeShapeType="1"/>
                </p:cNvSpPr>
                <p:nvPr/>
              </p:nvSpPr>
              <p:spPr bwMode="auto">
                <a:xfrm>
                  <a:off x="1296" y="2928"/>
                  <a:ext cx="96" cy="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sp>
            <p:nvSpPr>
              <p:cNvPr id="11" name="Line 45"/>
              <p:cNvSpPr>
                <a:spLocks noChangeShapeType="1"/>
              </p:cNvSpPr>
              <p:nvPr/>
            </p:nvSpPr>
            <p:spPr bwMode="auto">
              <a:xfrm>
                <a:off x="5121275" y="4681538"/>
                <a:ext cx="1219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grpSp>
            <p:nvGrpSpPr>
              <p:cNvPr id="12" name="Group 46"/>
              <p:cNvGrpSpPr>
                <a:grpSpLocks/>
              </p:cNvGrpSpPr>
              <p:nvPr/>
            </p:nvGrpSpPr>
            <p:grpSpPr bwMode="auto">
              <a:xfrm>
                <a:off x="5654675" y="4681538"/>
                <a:ext cx="457200" cy="838200"/>
                <a:chOff x="1920" y="2352"/>
                <a:chExt cx="288" cy="528"/>
              </a:xfrm>
            </p:grpSpPr>
            <p:grpSp>
              <p:nvGrpSpPr>
                <p:cNvPr id="26" name="Group 47"/>
                <p:cNvGrpSpPr>
                  <a:grpSpLocks/>
                </p:cNvGrpSpPr>
                <p:nvPr/>
              </p:nvGrpSpPr>
              <p:grpSpPr bwMode="auto">
                <a:xfrm>
                  <a:off x="1920" y="2832"/>
                  <a:ext cx="288" cy="48"/>
                  <a:chOff x="1248" y="3216"/>
                  <a:chExt cx="288" cy="48"/>
                </a:xfrm>
              </p:grpSpPr>
              <p:sp>
                <p:nvSpPr>
                  <p:cNvPr id="31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3216"/>
                    <a:ext cx="28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32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1296" y="326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</p:grpSp>
            <p:sp>
              <p:nvSpPr>
                <p:cNvPr id="27" name="Line 50"/>
                <p:cNvSpPr>
                  <a:spLocks noChangeShapeType="1"/>
                </p:cNvSpPr>
                <p:nvPr/>
              </p:nvSpPr>
              <p:spPr bwMode="auto">
                <a:xfrm>
                  <a:off x="2064" y="2352"/>
                  <a:ext cx="0" cy="2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8" name="Line 51"/>
                <p:cNvSpPr>
                  <a:spLocks noChangeShapeType="1"/>
                </p:cNvSpPr>
                <p:nvPr/>
              </p:nvSpPr>
              <p:spPr bwMode="auto">
                <a:xfrm>
                  <a:off x="1920" y="2592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9" name="Line 52"/>
                <p:cNvSpPr>
                  <a:spLocks noChangeShapeType="1"/>
                </p:cNvSpPr>
                <p:nvPr/>
              </p:nvSpPr>
              <p:spPr bwMode="auto">
                <a:xfrm>
                  <a:off x="1920" y="2640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0" name="Line 53"/>
                <p:cNvSpPr>
                  <a:spLocks noChangeShapeType="1"/>
                </p:cNvSpPr>
                <p:nvPr/>
              </p:nvSpPr>
              <p:spPr bwMode="auto">
                <a:xfrm>
                  <a:off x="2064" y="2640"/>
                  <a:ext cx="0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sp>
            <p:nvSpPr>
              <p:cNvPr id="13" name="Line 54"/>
              <p:cNvSpPr>
                <a:spLocks noChangeShapeType="1"/>
              </p:cNvSpPr>
              <p:nvPr/>
            </p:nvSpPr>
            <p:spPr bwMode="auto">
              <a:xfrm>
                <a:off x="3902075" y="4681538"/>
                <a:ext cx="457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" name="Text Box 55"/>
              <p:cNvSpPr txBox="1">
                <a:spLocks noChangeArrowheads="1"/>
              </p:cNvSpPr>
              <p:nvPr/>
            </p:nvSpPr>
            <p:spPr bwMode="auto">
              <a:xfrm>
                <a:off x="6035675" y="4325938"/>
                <a:ext cx="661988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r>
                  <a:rPr lang="en-US" sz="1800">
                    <a:latin typeface="Arial" pitchFamily="34" charset="0"/>
                  </a:rPr>
                  <a:t>V</a:t>
                </a:r>
                <a:r>
                  <a:rPr lang="en-US" sz="1800" baseline="-25000">
                    <a:latin typeface="Arial" pitchFamily="34" charset="0"/>
                  </a:rPr>
                  <a:t>C</a:t>
                </a:r>
                <a:r>
                  <a:rPr lang="en-US" sz="1800">
                    <a:latin typeface="Arial" pitchFamily="34" charset="0"/>
                  </a:rPr>
                  <a:t>(t)</a:t>
                </a:r>
                <a:endParaRPr lang="en-US" sz="1800" baseline="-25000">
                  <a:latin typeface="Arial" pitchFamily="34" charset="0"/>
                </a:endParaRPr>
              </a:p>
            </p:txBody>
          </p:sp>
          <p:sp>
            <p:nvSpPr>
              <p:cNvPr id="15" name="Line 56"/>
              <p:cNvSpPr>
                <a:spLocks noChangeShapeType="1"/>
              </p:cNvSpPr>
              <p:nvPr/>
            </p:nvSpPr>
            <p:spPr bwMode="auto">
              <a:xfrm flipV="1">
                <a:off x="3825875" y="4986338"/>
                <a:ext cx="609600" cy="0"/>
              </a:xfrm>
              <a:prstGeom prst="line">
                <a:avLst/>
              </a:prstGeom>
              <a:noFill/>
              <a:ln w="19050">
                <a:solidFill>
                  <a:srgbClr val="0099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grpSp>
            <p:nvGrpSpPr>
              <p:cNvPr id="16" name="Group 57"/>
              <p:cNvGrpSpPr>
                <a:grpSpLocks/>
              </p:cNvGrpSpPr>
              <p:nvPr/>
            </p:nvGrpSpPr>
            <p:grpSpPr bwMode="auto">
              <a:xfrm rot="5400000">
                <a:off x="3368675" y="4300538"/>
                <a:ext cx="304800" cy="762000"/>
                <a:chOff x="1296" y="2496"/>
                <a:chExt cx="192" cy="480"/>
              </a:xfrm>
            </p:grpSpPr>
            <p:sp>
              <p:nvSpPr>
                <p:cNvPr id="19" name="Line 58"/>
                <p:cNvSpPr>
                  <a:spLocks noChangeShapeType="1"/>
                </p:cNvSpPr>
                <p:nvPr/>
              </p:nvSpPr>
              <p:spPr bwMode="auto">
                <a:xfrm>
                  <a:off x="1392" y="2496"/>
                  <a:ext cx="96" cy="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0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1296" y="2544"/>
                  <a:ext cx="192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1" name="Line 60"/>
                <p:cNvSpPr>
                  <a:spLocks noChangeShapeType="1"/>
                </p:cNvSpPr>
                <p:nvPr/>
              </p:nvSpPr>
              <p:spPr bwMode="auto">
                <a:xfrm>
                  <a:off x="1296" y="2640"/>
                  <a:ext cx="192" cy="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2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1296" y="2688"/>
                  <a:ext cx="192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3" name="Line 62"/>
                <p:cNvSpPr>
                  <a:spLocks noChangeShapeType="1"/>
                </p:cNvSpPr>
                <p:nvPr/>
              </p:nvSpPr>
              <p:spPr bwMode="auto">
                <a:xfrm>
                  <a:off x="1296" y="2784"/>
                  <a:ext cx="192" cy="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4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1296" y="2832"/>
                  <a:ext cx="192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5" name="Line 64"/>
                <p:cNvSpPr>
                  <a:spLocks noChangeShapeType="1"/>
                </p:cNvSpPr>
                <p:nvPr/>
              </p:nvSpPr>
              <p:spPr bwMode="auto">
                <a:xfrm>
                  <a:off x="1296" y="2928"/>
                  <a:ext cx="96" cy="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sp>
            <p:nvSpPr>
              <p:cNvPr id="17" name="Line 65"/>
              <p:cNvSpPr>
                <a:spLocks noChangeShapeType="1"/>
              </p:cNvSpPr>
              <p:nvPr/>
            </p:nvSpPr>
            <p:spPr bwMode="auto">
              <a:xfrm>
                <a:off x="2682875" y="4681538"/>
                <a:ext cx="457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8" name="Text Box 66"/>
              <p:cNvSpPr txBox="1">
                <a:spLocks noChangeArrowheads="1"/>
              </p:cNvSpPr>
              <p:nvPr/>
            </p:nvSpPr>
            <p:spPr bwMode="auto">
              <a:xfrm>
                <a:off x="2743200" y="3962400"/>
                <a:ext cx="2243138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r>
                  <a:rPr lang="en-US">
                    <a:latin typeface="Times New Roman" pitchFamily="18" charset="0"/>
                  </a:rPr>
                  <a:t>       R</a:t>
                </a:r>
                <a:r>
                  <a:rPr lang="en-US" baseline="-25000">
                    <a:latin typeface="Times New Roman" pitchFamily="18" charset="0"/>
                  </a:rPr>
                  <a:t>A</a:t>
                </a:r>
                <a:r>
                  <a:rPr lang="en-US">
                    <a:latin typeface="Times New Roman" pitchFamily="18" charset="0"/>
                  </a:rPr>
                  <a:t>           R</a:t>
                </a:r>
                <a:r>
                  <a:rPr lang="en-US" baseline="-25000">
                    <a:latin typeface="Times New Roman" pitchFamily="18" charset="0"/>
                  </a:rPr>
                  <a:t>B</a:t>
                </a:r>
              </a:p>
            </p:txBody>
          </p:sp>
        </p:grpSp>
        <p:graphicFrame>
          <p:nvGraphicFramePr>
            <p:cNvPr id="2" name="Object 1"/>
            <p:cNvGraphicFramePr>
              <a:graphicFrameLocks noChangeAspect="1"/>
            </p:cNvGraphicFramePr>
            <p:nvPr>
              <p:extLst/>
            </p:nvPr>
          </p:nvGraphicFramePr>
          <p:xfrm>
            <a:off x="3407172" y="2320925"/>
            <a:ext cx="2540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2" name="Equation" r:id="rId3" imgW="152280" imgH="228600" progId="Equation.DSMT4">
                    <p:embed/>
                  </p:oleObj>
                </mc:Choice>
                <mc:Fallback>
                  <p:oleObj name="Equation" r:id="rId3" imgW="1522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7172" y="2320925"/>
                          <a:ext cx="2540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2989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Timing Diagram of a 555 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Astable</a:t>
            </a:r>
            <a:endParaRPr lang="en-IN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B826-CE9C-4492-9F3D-952E23697AB3}" type="slidenum">
              <a:rPr lang="en-IN" smtClean="0"/>
              <a:t>19</a:t>
            </a:fld>
            <a:endParaRPr lang="en-IN"/>
          </a:p>
        </p:txBody>
      </p:sp>
      <p:grpSp>
        <p:nvGrpSpPr>
          <p:cNvPr id="9" name="Group 8"/>
          <p:cNvGrpSpPr/>
          <p:nvPr/>
        </p:nvGrpSpPr>
        <p:grpSpPr>
          <a:xfrm>
            <a:off x="2613678" y="1386299"/>
            <a:ext cx="6979317" cy="4476761"/>
            <a:chOff x="1089677" y="1386298"/>
            <a:chExt cx="6979317" cy="4476761"/>
          </a:xfrm>
        </p:grpSpPr>
        <p:grpSp>
          <p:nvGrpSpPr>
            <p:cNvPr id="8" name="Group 7"/>
            <p:cNvGrpSpPr/>
            <p:nvPr/>
          </p:nvGrpSpPr>
          <p:grpSpPr>
            <a:xfrm>
              <a:off x="1089677" y="1386298"/>
              <a:ext cx="6979317" cy="4267211"/>
              <a:chOff x="1089677" y="1386298"/>
              <a:chExt cx="6979317" cy="4267211"/>
            </a:xfrm>
          </p:grpSpPr>
          <p:grpSp>
            <p:nvGrpSpPr>
              <p:cNvPr id="165" name="Group 164"/>
              <p:cNvGrpSpPr/>
              <p:nvPr/>
            </p:nvGrpSpPr>
            <p:grpSpPr>
              <a:xfrm>
                <a:off x="1089677" y="1386298"/>
                <a:ext cx="6979317" cy="4037211"/>
                <a:chOff x="685800" y="1516063"/>
                <a:chExt cx="6816537" cy="4741093"/>
              </a:xfrm>
            </p:grpSpPr>
            <p:grpSp>
              <p:nvGrpSpPr>
                <p:cNvPr id="166" name="Group 165"/>
                <p:cNvGrpSpPr/>
                <p:nvPr/>
              </p:nvGrpSpPr>
              <p:grpSpPr>
                <a:xfrm>
                  <a:off x="685800" y="1524000"/>
                  <a:ext cx="6816537" cy="4733156"/>
                  <a:chOff x="685800" y="1524000"/>
                  <a:chExt cx="6816537" cy="4733156"/>
                </a:xfrm>
              </p:grpSpPr>
              <p:sp>
                <p:nvSpPr>
                  <p:cNvPr id="168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733800" y="2133600"/>
                    <a:ext cx="0" cy="358140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69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4267200" y="2743200"/>
                    <a:ext cx="0" cy="297180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70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5334000" y="2209800"/>
                    <a:ext cx="0" cy="358140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171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5867400" y="2743200"/>
                    <a:ext cx="0" cy="304800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grpSp>
                <p:nvGrpSpPr>
                  <p:cNvPr id="172" name="Group 171"/>
                  <p:cNvGrpSpPr/>
                  <p:nvPr/>
                </p:nvGrpSpPr>
                <p:grpSpPr>
                  <a:xfrm>
                    <a:off x="685800" y="1524000"/>
                    <a:ext cx="6816537" cy="4733156"/>
                    <a:chOff x="685800" y="1524000"/>
                    <a:chExt cx="6816537" cy="4733156"/>
                  </a:xfrm>
                </p:grpSpPr>
                <p:grpSp>
                  <p:nvGrpSpPr>
                    <p:cNvPr id="173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86000" y="1752600"/>
                      <a:ext cx="4876800" cy="1524000"/>
                      <a:chOff x="1008" y="672"/>
                      <a:chExt cx="3408" cy="864"/>
                    </a:xfrm>
                  </p:grpSpPr>
                  <p:sp>
                    <p:nvSpPr>
                      <p:cNvPr id="199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08" y="672"/>
                        <a:ext cx="0" cy="864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200" name="Line 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08" y="1536"/>
                        <a:ext cx="3408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</p:grpSp>
                <p:sp>
                  <p:nvSpPr>
                    <p:cNvPr id="174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6000" y="2133600"/>
                      <a:ext cx="464820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75" name="Lin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6000" y="2743200"/>
                      <a:ext cx="464820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76" name="Text Box 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38200" y="1524000"/>
                      <a:ext cx="1497013" cy="155417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r>
                        <a:rPr lang="en-US" sz="2000" dirty="0"/>
                        <a:t>     </a:t>
                      </a:r>
                      <a:r>
                        <a:rPr lang="en-US" sz="2000" dirty="0">
                          <a:latin typeface="Times New Roman" pitchFamily="18" charset="0"/>
                        </a:rPr>
                        <a:t>V</a:t>
                      </a:r>
                      <a:r>
                        <a:rPr lang="en-US" sz="2000" baseline="-25000" dirty="0">
                          <a:latin typeface="Times New Roman" pitchFamily="18" charset="0"/>
                        </a:rPr>
                        <a:t>C</a:t>
                      </a:r>
                      <a:r>
                        <a:rPr lang="en-US" sz="2000" dirty="0">
                          <a:latin typeface="Times New Roman" pitchFamily="18" charset="0"/>
                        </a:rPr>
                        <a:t>(t)</a:t>
                      </a:r>
                    </a:p>
                    <a:p>
                      <a:r>
                        <a:rPr lang="en-US" sz="2000" dirty="0">
                          <a:latin typeface="Times New Roman" pitchFamily="18" charset="0"/>
                        </a:rPr>
                        <a:t>             V</a:t>
                      </a:r>
                      <a:r>
                        <a:rPr lang="en-US" sz="2000" baseline="-25000" dirty="0">
                          <a:latin typeface="Times New Roman" pitchFamily="18" charset="0"/>
                        </a:rPr>
                        <a:t>TH</a:t>
                      </a:r>
                    </a:p>
                    <a:p>
                      <a:r>
                        <a:rPr lang="en-US" sz="2000" dirty="0">
                          <a:latin typeface="Times New Roman" pitchFamily="18" charset="0"/>
                        </a:rPr>
                        <a:t>              </a:t>
                      </a:r>
                    </a:p>
                    <a:p>
                      <a:r>
                        <a:rPr lang="en-US" sz="2000" dirty="0">
                          <a:latin typeface="Times New Roman" pitchFamily="18" charset="0"/>
                        </a:rPr>
                        <a:t>             V</a:t>
                      </a:r>
                      <a:r>
                        <a:rPr lang="en-US" sz="2000" baseline="-25000" dirty="0">
                          <a:latin typeface="Times New Roman" pitchFamily="18" charset="0"/>
                        </a:rPr>
                        <a:t>TL</a:t>
                      </a:r>
                    </a:p>
                  </p:txBody>
                </p:sp>
                <p:sp>
                  <p:nvSpPr>
                    <p:cNvPr id="177" name="Arc 16"/>
                    <p:cNvSpPr>
                      <a:spLocks/>
                    </p:cNvSpPr>
                    <p:nvPr/>
                  </p:nvSpPr>
                  <p:spPr bwMode="auto">
                    <a:xfrm rot="16200000">
                      <a:off x="2362200" y="2133600"/>
                      <a:ext cx="1676400" cy="1676400"/>
                    </a:xfrm>
                    <a:custGeom>
                      <a:avLst/>
                      <a:gdLst>
                        <a:gd name="T0" fmla="*/ 2147483647 w 21201"/>
                        <a:gd name="T1" fmla="*/ 0 h 20211"/>
                        <a:gd name="T2" fmla="*/ 2147483647 w 21201"/>
                        <a:gd name="T3" fmla="*/ 2147483647 h 20211"/>
                        <a:gd name="T4" fmla="*/ 0 w 21201"/>
                        <a:gd name="T5" fmla="*/ 2147483647 h 20211"/>
                        <a:gd name="T6" fmla="*/ 0 60000 65536"/>
                        <a:gd name="T7" fmla="*/ 0 60000 65536"/>
                        <a:gd name="T8" fmla="*/ 0 60000 65536"/>
                        <a:gd name="T9" fmla="*/ 0 w 21201"/>
                        <a:gd name="T10" fmla="*/ 0 h 20211"/>
                        <a:gd name="T11" fmla="*/ 21201 w 21201"/>
                        <a:gd name="T12" fmla="*/ 20211 h 2021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01" h="20211" fill="none" extrusionOk="0">
                          <a:moveTo>
                            <a:pt x="7619" y="-1"/>
                          </a:moveTo>
                          <a:cubicBezTo>
                            <a:pt x="14628" y="2641"/>
                            <a:pt x="19768" y="8727"/>
                            <a:pt x="21201" y="16079"/>
                          </a:cubicBezTo>
                        </a:path>
                        <a:path w="21201" h="20211" stroke="0" extrusionOk="0">
                          <a:moveTo>
                            <a:pt x="7619" y="-1"/>
                          </a:moveTo>
                          <a:cubicBezTo>
                            <a:pt x="14628" y="2641"/>
                            <a:pt x="19768" y="8727"/>
                            <a:pt x="21201" y="16079"/>
                          </a:cubicBezTo>
                          <a:lnTo>
                            <a:pt x="0" y="20211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78" name="Arc 17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3733800" y="2133600"/>
                      <a:ext cx="533400" cy="609600"/>
                    </a:xfrm>
                    <a:custGeom>
                      <a:avLst/>
                      <a:gdLst>
                        <a:gd name="T0" fmla="*/ 11279137 w 21600"/>
                        <a:gd name="T1" fmla="*/ 0 h 21587"/>
                        <a:gd name="T2" fmla="*/ 325275598 w 21600"/>
                        <a:gd name="T3" fmla="*/ 486127571 h 21587"/>
                        <a:gd name="T4" fmla="*/ 0 w 21600"/>
                        <a:gd name="T5" fmla="*/ 486127571 h 21587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587"/>
                        <a:gd name="T11" fmla="*/ 21600 w 21600"/>
                        <a:gd name="T12" fmla="*/ 21587 h 2158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587" fill="none" extrusionOk="0">
                          <a:moveTo>
                            <a:pt x="749" y="-1"/>
                          </a:moveTo>
                          <a:cubicBezTo>
                            <a:pt x="12379" y="403"/>
                            <a:pt x="21600" y="9949"/>
                            <a:pt x="21600" y="21587"/>
                          </a:cubicBezTo>
                        </a:path>
                        <a:path w="21600" h="21587" stroke="0" extrusionOk="0">
                          <a:moveTo>
                            <a:pt x="749" y="-1"/>
                          </a:moveTo>
                          <a:cubicBezTo>
                            <a:pt x="12379" y="403"/>
                            <a:pt x="21600" y="9949"/>
                            <a:pt x="21600" y="21587"/>
                          </a:cubicBezTo>
                          <a:lnTo>
                            <a:pt x="0" y="21587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79" name="Arc 19"/>
                    <p:cNvSpPr>
                      <a:spLocks/>
                    </p:cNvSpPr>
                    <p:nvPr/>
                  </p:nvSpPr>
                  <p:spPr bwMode="auto">
                    <a:xfrm rot="16200000">
                      <a:off x="4495800" y="1905000"/>
                      <a:ext cx="914400" cy="1371600"/>
                    </a:xfrm>
                    <a:custGeom>
                      <a:avLst/>
                      <a:gdLst>
                        <a:gd name="T0" fmla="*/ 611276498 w 21201"/>
                        <a:gd name="T1" fmla="*/ 0 h 20211"/>
                        <a:gd name="T2" fmla="*/ 1700966072 w 21201"/>
                        <a:gd name="T3" fmla="*/ 2147483647 h 20211"/>
                        <a:gd name="T4" fmla="*/ 0 w 21201"/>
                        <a:gd name="T5" fmla="*/ 2147483647 h 20211"/>
                        <a:gd name="T6" fmla="*/ 0 60000 65536"/>
                        <a:gd name="T7" fmla="*/ 0 60000 65536"/>
                        <a:gd name="T8" fmla="*/ 0 60000 65536"/>
                        <a:gd name="T9" fmla="*/ 0 w 21201"/>
                        <a:gd name="T10" fmla="*/ 0 h 20211"/>
                        <a:gd name="T11" fmla="*/ 21201 w 21201"/>
                        <a:gd name="T12" fmla="*/ 20211 h 2021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01" h="20211" fill="none" extrusionOk="0">
                          <a:moveTo>
                            <a:pt x="7619" y="-1"/>
                          </a:moveTo>
                          <a:cubicBezTo>
                            <a:pt x="14628" y="2641"/>
                            <a:pt x="19768" y="8727"/>
                            <a:pt x="21201" y="16079"/>
                          </a:cubicBezTo>
                        </a:path>
                        <a:path w="21201" h="20211" stroke="0" extrusionOk="0">
                          <a:moveTo>
                            <a:pt x="7619" y="-1"/>
                          </a:moveTo>
                          <a:cubicBezTo>
                            <a:pt x="14628" y="2641"/>
                            <a:pt x="19768" y="8727"/>
                            <a:pt x="21201" y="16079"/>
                          </a:cubicBezTo>
                          <a:lnTo>
                            <a:pt x="0" y="20211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80" name="Arc 20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5334000" y="2133600"/>
                      <a:ext cx="533400" cy="609600"/>
                    </a:xfrm>
                    <a:custGeom>
                      <a:avLst/>
                      <a:gdLst>
                        <a:gd name="T0" fmla="*/ 11279137 w 21600"/>
                        <a:gd name="T1" fmla="*/ 0 h 21587"/>
                        <a:gd name="T2" fmla="*/ 325275598 w 21600"/>
                        <a:gd name="T3" fmla="*/ 486127571 h 21587"/>
                        <a:gd name="T4" fmla="*/ 0 w 21600"/>
                        <a:gd name="T5" fmla="*/ 486127571 h 21587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587"/>
                        <a:gd name="T11" fmla="*/ 21600 w 21600"/>
                        <a:gd name="T12" fmla="*/ 21587 h 2158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587" fill="none" extrusionOk="0">
                          <a:moveTo>
                            <a:pt x="749" y="-1"/>
                          </a:moveTo>
                          <a:cubicBezTo>
                            <a:pt x="12379" y="403"/>
                            <a:pt x="21600" y="9949"/>
                            <a:pt x="21600" y="21587"/>
                          </a:cubicBezTo>
                        </a:path>
                        <a:path w="21600" h="21587" stroke="0" extrusionOk="0">
                          <a:moveTo>
                            <a:pt x="749" y="-1"/>
                          </a:moveTo>
                          <a:cubicBezTo>
                            <a:pt x="12379" y="403"/>
                            <a:pt x="21600" y="9949"/>
                            <a:pt x="21600" y="21587"/>
                          </a:cubicBezTo>
                          <a:lnTo>
                            <a:pt x="0" y="21587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81" name="Arc 21"/>
                    <p:cNvSpPr>
                      <a:spLocks/>
                    </p:cNvSpPr>
                    <p:nvPr/>
                  </p:nvSpPr>
                  <p:spPr bwMode="auto">
                    <a:xfrm rot="16200000">
                      <a:off x="6096000" y="1981200"/>
                      <a:ext cx="914400" cy="1371600"/>
                    </a:xfrm>
                    <a:custGeom>
                      <a:avLst/>
                      <a:gdLst>
                        <a:gd name="T0" fmla="*/ 611276498 w 21201"/>
                        <a:gd name="T1" fmla="*/ 0 h 20211"/>
                        <a:gd name="T2" fmla="*/ 1700966072 w 21201"/>
                        <a:gd name="T3" fmla="*/ 2147483647 h 20211"/>
                        <a:gd name="T4" fmla="*/ 0 w 21201"/>
                        <a:gd name="T5" fmla="*/ 2147483647 h 20211"/>
                        <a:gd name="T6" fmla="*/ 0 60000 65536"/>
                        <a:gd name="T7" fmla="*/ 0 60000 65536"/>
                        <a:gd name="T8" fmla="*/ 0 60000 65536"/>
                        <a:gd name="T9" fmla="*/ 0 w 21201"/>
                        <a:gd name="T10" fmla="*/ 0 h 20211"/>
                        <a:gd name="T11" fmla="*/ 21201 w 21201"/>
                        <a:gd name="T12" fmla="*/ 20211 h 2021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01" h="20211" fill="none" extrusionOk="0">
                          <a:moveTo>
                            <a:pt x="7619" y="-1"/>
                          </a:moveTo>
                          <a:cubicBezTo>
                            <a:pt x="14628" y="2641"/>
                            <a:pt x="19768" y="8727"/>
                            <a:pt x="21201" y="16079"/>
                          </a:cubicBezTo>
                        </a:path>
                        <a:path w="21201" h="20211" stroke="0" extrusionOk="0">
                          <a:moveTo>
                            <a:pt x="7619" y="-1"/>
                          </a:moveTo>
                          <a:cubicBezTo>
                            <a:pt x="14628" y="2641"/>
                            <a:pt x="19768" y="8727"/>
                            <a:pt x="21201" y="16079"/>
                          </a:cubicBezTo>
                          <a:lnTo>
                            <a:pt x="0" y="20211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grpSp>
                  <p:nvGrpSpPr>
                    <p:cNvPr id="182" name="Group 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30192" y="4191000"/>
                      <a:ext cx="4876800" cy="1524000"/>
                      <a:chOff x="969" y="672"/>
                      <a:chExt cx="3408" cy="864"/>
                    </a:xfrm>
                  </p:grpSpPr>
                  <p:sp>
                    <p:nvSpPr>
                      <p:cNvPr id="197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08" y="672"/>
                        <a:ext cx="0" cy="864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  <p:sp>
                    <p:nvSpPr>
                      <p:cNvPr id="198" name="Line 2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69" y="1536"/>
                        <a:ext cx="3408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</p:grpSp>
                <p:sp>
                  <p:nvSpPr>
                    <p:cNvPr id="184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5800" y="4038600"/>
                      <a:ext cx="2514600" cy="21565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dirty="0"/>
                        <a:t>               </a:t>
                      </a:r>
                      <a:endParaRPr lang="en-US" sz="2000" baseline="-25000" dirty="0">
                        <a:latin typeface="Times New Roman" pitchFamily="18" charset="0"/>
                      </a:endParaRPr>
                    </a:p>
                    <a:p>
                      <a:endParaRPr lang="en-US" sz="2000" dirty="0">
                        <a:latin typeface="Times New Roman" pitchFamily="18" charset="0"/>
                      </a:endParaRPr>
                    </a:p>
                    <a:p>
                      <a:r>
                        <a:rPr lang="en-US" sz="2000" dirty="0">
                          <a:latin typeface="Times New Roman" pitchFamily="18" charset="0"/>
                        </a:rPr>
                        <a:t>   V</a:t>
                      </a:r>
                      <a:r>
                        <a:rPr lang="en-US" sz="2000" baseline="-25000" dirty="0">
                          <a:latin typeface="Times New Roman" pitchFamily="18" charset="0"/>
                        </a:rPr>
                        <a:t>OUT</a:t>
                      </a:r>
                      <a:r>
                        <a:rPr lang="en-US" sz="2000" dirty="0">
                          <a:latin typeface="Times New Roman" pitchFamily="18" charset="0"/>
                        </a:rPr>
                        <a:t>(t)</a:t>
                      </a:r>
                    </a:p>
                    <a:p>
                      <a:r>
                        <a:rPr lang="en-US" sz="2000" dirty="0">
                          <a:latin typeface="Times New Roman" pitchFamily="18" charset="0"/>
                        </a:rPr>
                        <a:t>              </a:t>
                      </a:r>
                    </a:p>
                    <a:p>
                      <a:endParaRPr lang="en-US" sz="2000" dirty="0">
                        <a:latin typeface="Times New Roman" pitchFamily="18" charset="0"/>
                      </a:endParaRPr>
                    </a:p>
                    <a:p>
                      <a:endParaRPr lang="en-US" sz="2000" baseline="-25000" dirty="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85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8001" y="4351799"/>
                      <a:ext cx="1447800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86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33800" y="5638800"/>
                      <a:ext cx="533400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87" name="Line 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239918" y="4343398"/>
                      <a:ext cx="1106487" cy="431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88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844369" y="4343400"/>
                      <a:ext cx="1066800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89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67200" y="5410200"/>
                      <a:ext cx="106680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triangle" w="med" len="med"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90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33800" y="5410200"/>
                      <a:ext cx="53340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triangle" w="med" len="med"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91" name="Text Box 3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33800" y="4800600"/>
                      <a:ext cx="485655" cy="54215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r>
                        <a:rPr lang="en-US" dirty="0"/>
                        <a:t>T</a:t>
                      </a:r>
                      <a:r>
                        <a:rPr lang="en-US" baseline="-25000" dirty="0"/>
                        <a:t>L</a:t>
                      </a:r>
                    </a:p>
                  </p:txBody>
                </p:sp>
                <p:sp>
                  <p:nvSpPr>
                    <p:cNvPr id="192" name="Text Box 3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572000" y="4800600"/>
                      <a:ext cx="507573" cy="54215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r>
                        <a:rPr lang="en-US"/>
                        <a:t>T</a:t>
                      </a:r>
                      <a:r>
                        <a:rPr lang="en-US" baseline="-25000"/>
                        <a:t>H</a:t>
                      </a:r>
                    </a:p>
                  </p:txBody>
                </p:sp>
                <p:sp>
                  <p:nvSpPr>
                    <p:cNvPr id="193" name="Text 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200400" y="5715000"/>
                      <a:ext cx="1547142" cy="54215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r>
                        <a:rPr lang="en-US"/>
                        <a:t>  </a:t>
                      </a:r>
                      <a:r>
                        <a:rPr lang="en-US" sz="2000">
                          <a:latin typeface="Times New Roman" pitchFamily="18" charset="0"/>
                        </a:rPr>
                        <a:t>t = 0    t = 0'</a:t>
                      </a:r>
                    </a:p>
                  </p:txBody>
                </p:sp>
                <p:sp>
                  <p:nvSpPr>
                    <p:cNvPr id="194" name="Line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34000" y="5638800"/>
                      <a:ext cx="533400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195" name="Text Box 4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39000" y="5486400"/>
                      <a:ext cx="263337" cy="54215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r>
                        <a:rPr lang="en-US"/>
                        <a:t>t</a:t>
                      </a:r>
                    </a:p>
                  </p:txBody>
                </p:sp>
                <p:sp>
                  <p:nvSpPr>
                    <p:cNvPr id="196" name="Text Box 4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23125" y="3014663"/>
                      <a:ext cx="263337" cy="54215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r>
                        <a:rPr lang="en-US"/>
                        <a:t>t</a:t>
                      </a:r>
                    </a:p>
                  </p:txBody>
                </p:sp>
              </p:grpSp>
            </p:grpSp>
            <p:sp>
              <p:nvSpPr>
                <p:cNvPr id="167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2803525" y="1516063"/>
                  <a:ext cx="2196872" cy="6144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r>
                    <a:rPr lang="en-US" sz="2800" b="1" i="1" dirty="0">
                      <a:solidFill>
                        <a:srgbClr val="FF0000"/>
                      </a:solidFill>
                    </a:rPr>
                    <a:t>1          2       3</a:t>
                  </a:r>
                </a:p>
              </p:txBody>
            </p:sp>
          </p:grpSp>
          <p:pic>
            <p:nvPicPr>
              <p:cNvPr id="1638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1841" y="1796065"/>
                <a:ext cx="981075" cy="219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38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4741" y="2367317"/>
                <a:ext cx="638175" cy="219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388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9267" y="4856584"/>
                <a:ext cx="390525" cy="228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389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2916" y="3721946"/>
                <a:ext cx="542925" cy="190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393" name="Picture 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7814" y="4996284"/>
                <a:ext cx="914400" cy="657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2" name="Line 31"/>
              <p:cNvSpPr>
                <a:spLocks noChangeShapeType="1"/>
              </p:cNvSpPr>
              <p:nvPr/>
            </p:nvSpPr>
            <p:spPr bwMode="auto">
              <a:xfrm>
                <a:off x="4213578" y="3776823"/>
                <a:ext cx="0" cy="112013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3" name="Line 31"/>
              <p:cNvSpPr>
                <a:spLocks noChangeShapeType="1"/>
              </p:cNvSpPr>
              <p:nvPr/>
            </p:nvSpPr>
            <p:spPr bwMode="auto">
              <a:xfrm>
                <a:off x="4754116" y="3797548"/>
                <a:ext cx="0" cy="112013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4" name="Line 31"/>
              <p:cNvSpPr>
                <a:spLocks noChangeShapeType="1"/>
              </p:cNvSpPr>
              <p:nvPr/>
            </p:nvSpPr>
            <p:spPr bwMode="auto">
              <a:xfrm>
                <a:off x="5846936" y="3810248"/>
                <a:ext cx="0" cy="112013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5" name="Line 31"/>
              <p:cNvSpPr>
                <a:spLocks noChangeShapeType="1"/>
              </p:cNvSpPr>
              <p:nvPr/>
            </p:nvSpPr>
            <p:spPr bwMode="auto">
              <a:xfrm>
                <a:off x="6384900" y="3797548"/>
                <a:ext cx="0" cy="112013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pic>
            <p:nvPicPr>
              <p:cNvPr id="16394" name="Picture 10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43434" y="1466391"/>
                <a:ext cx="714375" cy="361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395" name="Picture 11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65215" y="4001021"/>
                <a:ext cx="571500" cy="571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6396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7328" y="4996284"/>
              <a:ext cx="733425" cy="866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08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52600" y="1143000"/>
            <a:ext cx="8305800" cy="4953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/>
              <a:t>Index</a:t>
            </a:r>
          </a:p>
          <a:p>
            <a:r>
              <a:rPr lang="en-US" dirty="0"/>
              <a:t>What is a 555 timer IC</a:t>
            </a:r>
            <a:r>
              <a:rPr lang="en-US" dirty="0" smtClean="0"/>
              <a:t>?</a:t>
            </a:r>
          </a:p>
          <a:p>
            <a:r>
              <a:rPr lang="en-US" dirty="0"/>
              <a:t>Pin Description of the 555 Timer 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562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Applications in Astable Mode</a:t>
            </a:r>
            <a:endParaRPr lang="en-IN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B826-CE9C-4492-9F3D-952E23697AB3}" type="slidenum">
              <a:rPr lang="en-IN" smtClean="0"/>
              <a:t>20</a:t>
            </a:fld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2711624" y="1844824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/>
              <a:t>Square Generator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/>
              <a:t>FSK Generator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/>
              <a:t>Pulse Position Modulator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15786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38491" y="951399"/>
            <a:ext cx="91671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n-US" sz="2800" b="1" dirty="0" smtClean="0"/>
              <a:t>What is a 555 timer IC?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555timer </a:t>
            </a:r>
            <a:r>
              <a:rPr lang="en-US" sz="2800" dirty="0"/>
              <a:t>is an integrated circuit which contains 8 pins and the description of each pin is given in the pin description. </a:t>
            </a: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This </a:t>
            </a:r>
            <a:r>
              <a:rPr lang="en-US" sz="2800" dirty="0"/>
              <a:t>timer is used in the pulse generation, oscillators and in different timer circuits. </a:t>
            </a: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The </a:t>
            </a:r>
            <a:r>
              <a:rPr lang="en-US" sz="2800" dirty="0"/>
              <a:t>555timer produces time delays in the oscillator, also in </a:t>
            </a:r>
            <a:r>
              <a:rPr lang="en-US" sz="2800" b="1" dirty="0"/>
              <a:t>flip flop elements</a:t>
            </a:r>
            <a:r>
              <a:rPr lang="en-US" sz="2800" dirty="0"/>
              <a:t> and the 555 timer contains three modes which are </a:t>
            </a:r>
            <a:r>
              <a:rPr lang="en-US" sz="2800" dirty="0" err="1"/>
              <a:t>Astable</a:t>
            </a:r>
            <a:r>
              <a:rPr lang="en-US" sz="2800" dirty="0"/>
              <a:t>, </a:t>
            </a:r>
            <a:r>
              <a:rPr lang="en-US" sz="2800" dirty="0" err="1"/>
              <a:t>Bistable</a:t>
            </a:r>
            <a:r>
              <a:rPr lang="en-US" sz="2800" dirty="0"/>
              <a:t> and </a:t>
            </a:r>
            <a:r>
              <a:rPr lang="en-US" sz="2800" dirty="0" err="1"/>
              <a:t>Monostable</a:t>
            </a:r>
            <a:r>
              <a:rPr lang="en-US" sz="2800" dirty="0"/>
              <a:t> modes.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1237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6412" y="1517043"/>
            <a:ext cx="102058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555 timer consists of 8 pins and these pins contain different types of functions. The following table shows the functions of a 555 timer IC and its pin diagram</a:t>
            </a:r>
          </a:p>
        </p:txBody>
      </p:sp>
      <p:pic>
        <p:nvPicPr>
          <p:cNvPr id="7170" name="Picture 2" descr="Pin Description of 555 Ti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77" y="3274142"/>
            <a:ext cx="6931742" cy="278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48617" y="807771"/>
            <a:ext cx="61604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n-US" sz="2800" b="1" dirty="0"/>
              <a:t>Pin Description of the 555 Timer IC</a:t>
            </a:r>
          </a:p>
        </p:txBody>
      </p:sp>
    </p:spTree>
    <p:extLst>
      <p:ext uri="{BB962C8B-B14F-4D97-AF65-F5344CB8AC3E}">
        <p14:creationId xmlns:p14="http://schemas.microsoft.com/office/powerpoint/2010/main" val="525185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275652"/>
              </p:ext>
            </p:extLst>
          </p:nvPr>
        </p:nvGraphicFramePr>
        <p:xfrm>
          <a:off x="1061884" y="772909"/>
          <a:ext cx="10545096" cy="5147840"/>
        </p:xfrm>
        <a:graphic>
          <a:graphicData uri="http://schemas.openxmlformats.org/drawingml/2006/table">
            <a:tbl>
              <a:tblPr/>
              <a:tblGrid>
                <a:gridCol w="1438855"/>
                <a:gridCol w="2128738"/>
                <a:gridCol w="6977503"/>
              </a:tblGrid>
              <a:tr h="370933">
                <a:tc>
                  <a:txBody>
                    <a:bodyPr/>
                    <a:lstStyle/>
                    <a:p>
                      <a:pPr algn="l"/>
                      <a:r>
                        <a:rPr lang="en-US" sz="2400" b="1" baseline="0" dirty="0">
                          <a:effectLst/>
                        </a:rPr>
                        <a:t>Pin No</a:t>
                      </a:r>
                    </a:p>
                  </a:txBody>
                  <a:tcPr marL="5439" marR="5439" marT="2720" marB="27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baseline="0" dirty="0">
                          <a:effectLst/>
                        </a:rPr>
                        <a:t>Pin Name</a:t>
                      </a:r>
                    </a:p>
                  </a:txBody>
                  <a:tcPr marL="5439" marR="5439" marT="2720" marB="27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baseline="0" dirty="0">
                          <a:effectLst/>
                        </a:rPr>
                        <a:t>Function of the Pin</a:t>
                      </a:r>
                    </a:p>
                  </a:txBody>
                  <a:tcPr marL="5439" marR="5439" marT="2720" marB="27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826"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>
                          <a:effectLst/>
                        </a:rPr>
                        <a:t>1</a:t>
                      </a:r>
                    </a:p>
                  </a:txBody>
                  <a:tcPr marL="5439" marR="5439" marT="2720" marB="27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>
                          <a:effectLst/>
                        </a:rPr>
                        <a:t>Ground</a:t>
                      </a:r>
                    </a:p>
                  </a:txBody>
                  <a:tcPr marL="5439" marR="5439" marT="2720" marB="27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>
                          <a:effectLst/>
                        </a:rPr>
                        <a:t>This pin is connected to Ground</a:t>
                      </a:r>
                    </a:p>
                  </a:txBody>
                  <a:tcPr marL="5439" marR="5439" marT="2720" marB="27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120"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>
                          <a:effectLst/>
                        </a:rPr>
                        <a:t>2</a:t>
                      </a:r>
                    </a:p>
                  </a:txBody>
                  <a:tcPr marL="5439" marR="5439" marT="2720" marB="27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>
                          <a:effectLst/>
                        </a:rPr>
                        <a:t>Trigger</a:t>
                      </a:r>
                    </a:p>
                  </a:txBody>
                  <a:tcPr marL="5439" marR="5439" marT="2720" marB="27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>
                          <a:effectLst/>
                        </a:rPr>
                        <a:t>This pin appears like a starter pistol to start the IC. This trigger is an active low trigger. Because when the 555 timer starts if the voltage on pin 2 is below 1/3 of the main voltage. The output of the pin 3 goes higher when the 555 timer is triggered through pin 2</a:t>
                      </a:r>
                    </a:p>
                  </a:txBody>
                  <a:tcPr marL="5439" marR="5439" marT="2720" marB="27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6504"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>
                          <a:effectLst/>
                        </a:rPr>
                        <a:t>3</a:t>
                      </a:r>
                    </a:p>
                  </a:txBody>
                  <a:tcPr marL="5439" marR="5439" marT="2720" marB="27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>
                          <a:effectLst/>
                        </a:rPr>
                        <a:t>Output</a:t>
                      </a:r>
                    </a:p>
                  </a:txBody>
                  <a:tcPr marL="5439" marR="5439" marT="2720" marB="27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>
                          <a:effectLst/>
                        </a:rPr>
                        <a:t>The pin 3 is an output pin and the output is digital nature. The output may be low or high. If the output is </a:t>
                      </a:r>
                      <a:r>
                        <a:rPr lang="en-US" sz="2400" baseline="0" dirty="0" err="1">
                          <a:effectLst/>
                        </a:rPr>
                        <a:t>low,then</a:t>
                      </a:r>
                      <a:r>
                        <a:rPr lang="en-US" sz="2400" baseline="0" dirty="0">
                          <a:effectLst/>
                        </a:rPr>
                        <a:t> the value is close to 0V. If the output is high, then the value is close to +5V. The output pin is connected to load to power the 555 timer</a:t>
                      </a:r>
                    </a:p>
                  </a:txBody>
                  <a:tcPr marL="5439" marR="5439" marT="2720" marB="27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239"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>
                          <a:effectLst/>
                        </a:rPr>
                        <a:t>4</a:t>
                      </a:r>
                    </a:p>
                  </a:txBody>
                  <a:tcPr marL="5439" marR="5439" marT="2720" marB="27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>
                          <a:effectLst/>
                        </a:rPr>
                        <a:t>Reset</a:t>
                      </a:r>
                    </a:p>
                  </a:txBody>
                  <a:tcPr marL="5439" marR="5439" marT="2720" marB="27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>
                          <a:effectLst/>
                        </a:rPr>
                        <a:t>This pin is used to restart the 555 timer and it is connected to the supply voltage.</a:t>
                      </a:r>
                    </a:p>
                  </a:txBody>
                  <a:tcPr marL="5439" marR="5439" marT="2720" marB="27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961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143164"/>
              </p:ext>
            </p:extLst>
          </p:nvPr>
        </p:nvGraphicFramePr>
        <p:xfrm>
          <a:off x="1103671" y="1592826"/>
          <a:ext cx="10545096" cy="4301834"/>
        </p:xfrm>
        <a:graphic>
          <a:graphicData uri="http://schemas.openxmlformats.org/drawingml/2006/table">
            <a:tbl>
              <a:tblPr/>
              <a:tblGrid>
                <a:gridCol w="1438855"/>
                <a:gridCol w="2128738"/>
                <a:gridCol w="6977503"/>
              </a:tblGrid>
              <a:tr h="1725194"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>
                          <a:effectLst/>
                        </a:rPr>
                        <a:t>5</a:t>
                      </a:r>
                    </a:p>
                  </a:txBody>
                  <a:tcPr marL="5439" marR="5439" marT="2720" marB="27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>
                          <a:effectLst/>
                        </a:rPr>
                        <a:t>Control Voltage</a:t>
                      </a:r>
                    </a:p>
                  </a:txBody>
                  <a:tcPr marL="5439" marR="5439" marT="2720" marB="27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>
                          <a:effectLst/>
                        </a:rPr>
                        <a:t>This is used to control the voltage and it is connected to the ground in most of the 555 circuits through a small capacitor of 0.1 µF. This capacitor is used to avoid the faction in the power supply voltage.</a:t>
                      </a:r>
                    </a:p>
                  </a:txBody>
                  <a:tcPr marL="5439" marR="5439" marT="2720" marB="27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680"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>
                          <a:effectLst/>
                        </a:rPr>
                        <a:t>6</a:t>
                      </a:r>
                    </a:p>
                  </a:txBody>
                  <a:tcPr marL="5439" marR="5439" marT="2720" marB="27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>
                          <a:effectLst/>
                        </a:rPr>
                        <a:t>Threshold</a:t>
                      </a:r>
                    </a:p>
                  </a:txBody>
                  <a:tcPr marL="5439" marR="5439" marT="2720" marB="27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>
                          <a:effectLst/>
                        </a:rPr>
                        <a:t>This pin is used to maintain the voltage across the capacitor which is discharged with the help of the pin 7.</a:t>
                      </a:r>
                    </a:p>
                  </a:txBody>
                  <a:tcPr marL="5439" marR="5439" marT="2720" marB="27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680"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>
                          <a:effectLst/>
                        </a:rPr>
                        <a:t>7</a:t>
                      </a:r>
                    </a:p>
                  </a:txBody>
                  <a:tcPr marL="5439" marR="5439" marT="2720" marB="27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>
                          <a:effectLst/>
                        </a:rPr>
                        <a:t>Discharge</a:t>
                      </a:r>
                    </a:p>
                  </a:txBody>
                  <a:tcPr marL="5439" marR="5439" marT="2720" marB="27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>
                          <a:effectLst/>
                        </a:rPr>
                        <a:t>This pin is a discharge pin it discharges the external capacitor and worked as a conjunction with the resistor to control the time interval.</a:t>
                      </a:r>
                    </a:p>
                  </a:txBody>
                  <a:tcPr marL="5439" marR="5439" marT="2720" marB="27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680"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>
                          <a:effectLst/>
                        </a:rPr>
                        <a:t>8</a:t>
                      </a:r>
                    </a:p>
                  </a:txBody>
                  <a:tcPr marL="5439" marR="5439" marT="2720" marB="27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>
                          <a:effectLst/>
                        </a:rPr>
                        <a:t>Power supply</a:t>
                      </a:r>
                    </a:p>
                  </a:txBody>
                  <a:tcPr marL="5439" marR="5439" marT="2720" marB="27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>
                          <a:effectLst/>
                        </a:rPr>
                        <a:t>The 555 timer gets the power supply from this pin the maximum power supply is not more than +5v.</a:t>
                      </a:r>
                    </a:p>
                  </a:txBody>
                  <a:tcPr marL="5439" marR="5439" marT="2720" marB="27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259005"/>
              </p:ext>
            </p:extLst>
          </p:nvPr>
        </p:nvGraphicFramePr>
        <p:xfrm>
          <a:off x="1074174" y="707922"/>
          <a:ext cx="10545096" cy="1321089"/>
        </p:xfrm>
        <a:graphic>
          <a:graphicData uri="http://schemas.openxmlformats.org/drawingml/2006/table">
            <a:tbl>
              <a:tblPr/>
              <a:tblGrid>
                <a:gridCol w="1438855"/>
                <a:gridCol w="2128738"/>
                <a:gridCol w="6977503"/>
              </a:tblGrid>
              <a:tr h="1321089">
                <a:tc>
                  <a:txBody>
                    <a:bodyPr/>
                    <a:lstStyle/>
                    <a:p>
                      <a:pPr algn="l"/>
                      <a:r>
                        <a:rPr lang="en-US" sz="2400" b="1" baseline="0" dirty="0">
                          <a:effectLst/>
                        </a:rPr>
                        <a:t>Pin No</a:t>
                      </a:r>
                    </a:p>
                  </a:txBody>
                  <a:tcPr marL="5439" marR="5439" marT="2720" marB="27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baseline="0" dirty="0">
                          <a:effectLst/>
                        </a:rPr>
                        <a:t>Pin Name</a:t>
                      </a:r>
                    </a:p>
                  </a:txBody>
                  <a:tcPr marL="5439" marR="5439" marT="2720" marB="27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baseline="0" dirty="0">
                          <a:effectLst/>
                        </a:rPr>
                        <a:t>Function of the Pin</a:t>
                      </a:r>
                    </a:p>
                  </a:txBody>
                  <a:tcPr marL="5439" marR="5439" marT="2720" marB="272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037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41421" y="737108"/>
            <a:ext cx="50602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/>
              <a:t>Block Diagram of 555 Timer IC</a:t>
            </a:r>
          </a:p>
        </p:txBody>
      </p:sp>
      <p:pic>
        <p:nvPicPr>
          <p:cNvPr id="11266" name="Picture 2" descr="Block Diagram of 555 Timer 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323" y="1430594"/>
            <a:ext cx="8804787" cy="466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182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66684" y="796102"/>
            <a:ext cx="3613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 smtClean="0"/>
              <a:t>Applications of IC 555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172900" y="1319322"/>
            <a:ext cx="4005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555 Timer as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Monostable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Multivibrator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33804" y="1688654"/>
            <a:ext cx="10323870" cy="4714711"/>
            <a:chOff x="48233" y="2416284"/>
            <a:chExt cx="8856984" cy="4714711"/>
          </a:xfrm>
        </p:grpSpPr>
        <p:grpSp>
          <p:nvGrpSpPr>
            <p:cNvPr id="7" name="Group 6"/>
            <p:cNvGrpSpPr/>
            <p:nvPr/>
          </p:nvGrpSpPr>
          <p:grpSpPr>
            <a:xfrm>
              <a:off x="253356" y="2416284"/>
              <a:ext cx="8651861" cy="3184351"/>
              <a:chOff x="253356" y="2416284"/>
              <a:chExt cx="8651861" cy="3184351"/>
            </a:xfrm>
          </p:grpSpPr>
          <p:pic>
            <p:nvPicPr>
              <p:cNvPr id="9" name="Picture 8" descr="http://www.circuitstoday.com/wp-content/uploads/2009/09/555-monostable-multivibrator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356" y="2416284"/>
                <a:ext cx="4223368" cy="3184351"/>
              </a:xfrm>
              <a:prstGeom prst="rect">
                <a:avLst/>
              </a:prstGeom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pic>
          <p:sp>
            <p:nvSpPr>
              <p:cNvPr id="10" name="TextBox 2"/>
              <p:cNvSpPr txBox="1"/>
              <p:nvPr/>
            </p:nvSpPr>
            <p:spPr>
              <a:xfrm>
                <a:off x="4512729" y="2738313"/>
                <a:ext cx="4392488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 smtClean="0"/>
                  <a:t>Description:</a:t>
                </a:r>
              </a:p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sz="2000" dirty="0" smtClean="0"/>
                  <a:t>In the standby state, FF holds transistor Q</a:t>
                </a:r>
                <a:r>
                  <a:rPr lang="en-US" sz="2000" b="1" dirty="0" smtClean="0"/>
                  <a:t>1</a:t>
                </a:r>
                <a:r>
                  <a:rPr lang="en-US" sz="2000" dirty="0" smtClean="0"/>
                  <a:t> ON, thus clamping the external timing capacitor C to ground. The output remains at ground potential. i.e. Low.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 smtClean="0"/>
              </a:p>
            </p:txBody>
          </p:sp>
        </p:grpSp>
        <p:sp>
          <p:nvSpPr>
            <p:cNvPr id="8" name="TextBox 3"/>
            <p:cNvSpPr txBox="1"/>
            <p:nvPr/>
          </p:nvSpPr>
          <p:spPr>
            <a:xfrm>
              <a:off x="48233" y="5930666"/>
              <a:ext cx="88569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en-US" dirty="0"/>
                <a:t>As the trigger passes through V</a:t>
              </a:r>
              <a:r>
                <a:rPr lang="en-US" b="1" dirty="0"/>
                <a:t>CC</a:t>
              </a:r>
              <a:r>
                <a:rPr lang="en-US" dirty="0"/>
                <a:t>/3, the FF is set, i.e. Q bar=0, then the transistor Q</a:t>
              </a:r>
              <a:r>
                <a:rPr lang="en-US" b="1" dirty="0"/>
                <a:t>1</a:t>
              </a:r>
              <a:r>
                <a:rPr lang="en-US" dirty="0"/>
                <a:t> OFF and the short circuit across the timing capacitor C is released. As Q bar is low , output goes </a:t>
              </a:r>
              <a:r>
                <a:rPr lang="en-US" dirty="0" smtClean="0"/>
                <a:t>HIGH.  </a:t>
              </a:r>
              <a:endParaRPr lang="en-IN" dirty="0"/>
            </a:p>
            <a:p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3060125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91655" y="710583"/>
            <a:ext cx="8808689" cy="5436835"/>
            <a:chOff x="109191" y="1179984"/>
            <a:chExt cx="8808689" cy="5436835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91" y="1179984"/>
              <a:ext cx="5071568" cy="4608511"/>
            </a:xfrm>
            <a:prstGeom prst="rect">
              <a:avLst/>
            </a:prstGeom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1230" y="1854299"/>
              <a:ext cx="3676650" cy="3933825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sp>
          <p:nvSpPr>
            <p:cNvPr id="7" name="TextBox 3"/>
            <p:cNvSpPr txBox="1"/>
            <p:nvPr/>
          </p:nvSpPr>
          <p:spPr>
            <a:xfrm>
              <a:off x="1051620" y="5970488"/>
              <a:ext cx="7264548" cy="6463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Fig (a): Timer in Monostable Operation with Functional Diagram</a:t>
              </a:r>
            </a:p>
            <a:p>
              <a:r>
                <a:rPr lang="en-US" dirty="0" smtClean="0"/>
                <a:t>Fig (b): Output wave Form of Monostable</a:t>
              </a:r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30196494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</TotalTime>
  <Words>1000</Words>
  <Application>Microsoft Office PowerPoint</Application>
  <PresentationFormat>Widescreen</PresentationFormat>
  <Paragraphs>159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Aharoni</vt:lpstr>
      <vt:lpstr>Arial</vt:lpstr>
      <vt:lpstr>Bauhaus 93</vt:lpstr>
      <vt:lpstr>Garamond</vt:lpstr>
      <vt:lpstr>Symbol</vt:lpstr>
      <vt:lpstr>Times</vt:lpstr>
      <vt:lpstr>Times New Roman</vt:lpstr>
      <vt:lpstr>Wingdings</vt:lpstr>
      <vt:lpstr>Organic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Astable Multivibrator</vt:lpstr>
      <vt:lpstr>Astable Multivibrator</vt:lpstr>
      <vt:lpstr>Astable Multivibrator- Description</vt:lpstr>
      <vt:lpstr>Astable 555 Timer Block Diagram Contents</vt:lpstr>
      <vt:lpstr>Operation of a 555 Astable</vt:lpstr>
      <vt:lpstr>Operation of a 555 Astable Continued……</vt:lpstr>
      <vt:lpstr>Operation of a 555 Astable Continued…..</vt:lpstr>
      <vt:lpstr>Timing Diagram of a 555 Astable</vt:lpstr>
      <vt:lpstr>Applications in Astable Mode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7</cp:revision>
  <dcterms:created xsi:type="dcterms:W3CDTF">2019-12-13T15:37:51Z</dcterms:created>
  <dcterms:modified xsi:type="dcterms:W3CDTF">2019-12-13T16:34:42Z</dcterms:modified>
</cp:coreProperties>
</file>