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5"/>
  </p:notesMasterIdLst>
  <p:sldIdLst>
    <p:sldId id="319" r:id="rId2"/>
    <p:sldId id="289" r:id="rId3"/>
    <p:sldId id="290" r:id="rId4"/>
    <p:sldId id="320" r:id="rId5"/>
    <p:sldId id="291" r:id="rId6"/>
    <p:sldId id="300" r:id="rId7"/>
    <p:sldId id="292" r:id="rId8"/>
    <p:sldId id="317" r:id="rId9"/>
    <p:sldId id="298" r:id="rId10"/>
    <p:sldId id="299" r:id="rId11"/>
    <p:sldId id="355" r:id="rId12"/>
    <p:sldId id="294" r:id="rId13"/>
    <p:sldId id="295" r:id="rId14"/>
    <p:sldId id="293" r:id="rId15"/>
    <p:sldId id="297" r:id="rId16"/>
    <p:sldId id="304" r:id="rId17"/>
    <p:sldId id="308" r:id="rId18"/>
    <p:sldId id="309" r:id="rId19"/>
    <p:sldId id="310" r:id="rId20"/>
    <p:sldId id="311" r:id="rId21"/>
    <p:sldId id="312" r:id="rId22"/>
    <p:sldId id="313" r:id="rId23"/>
    <p:sldId id="31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a:srgbClr val="FF0000"/>
    <a:srgbClr val="000000"/>
    <a:srgbClr val="CFCFCF"/>
    <a:srgbClr val="0099FF"/>
    <a:srgbClr val="3366CC"/>
    <a:srgbClr val="004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ferSingleView="1">
    <p:restoredLeft sz="11663" autoAdjust="0"/>
    <p:restoredTop sz="94575" autoAdjust="0"/>
  </p:normalViewPr>
  <p:slideViewPr>
    <p:cSldViewPr>
      <p:cViewPr varScale="1">
        <p:scale>
          <a:sx n="74" d="100"/>
          <a:sy n="74" d="100"/>
        </p:scale>
        <p:origin x="-8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2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046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046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046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047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047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65F7DC-9DC2-4476-AD59-BE705BBCE04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63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63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16389" name="Rectangle 5"/>
          <p:cNvSpPr>
            <a:spLocks noGrp="1" noChangeArrowheads="1"/>
          </p:cNvSpPr>
          <p:nvPr>
            <p:ph type="ftr" sz="quarter" idx="3"/>
          </p:nvPr>
        </p:nvSpPr>
        <p:spPr/>
        <p:txBody>
          <a:bodyPr/>
          <a:lstStyle>
            <a:lvl1pPr>
              <a:defRPr/>
            </a:lvl1pPr>
          </a:lstStyle>
          <a:p>
            <a:endParaRPr lang="en-US"/>
          </a:p>
        </p:txBody>
      </p:sp>
      <p:sp>
        <p:nvSpPr>
          <p:cNvPr id="16390" name="Rectangle 6"/>
          <p:cNvSpPr>
            <a:spLocks noGrp="1" noChangeArrowheads="1"/>
          </p:cNvSpPr>
          <p:nvPr>
            <p:ph type="sldNum" sz="quarter" idx="4"/>
          </p:nvPr>
        </p:nvSpPr>
        <p:spPr/>
        <p:txBody>
          <a:bodyPr/>
          <a:lstStyle>
            <a:lvl1pPr>
              <a:defRPr/>
            </a:lvl1pPr>
          </a:lstStyle>
          <a:p>
            <a:fld id="{04CD2DC2-9734-456E-9BBF-586871810B4F}" type="slidenum">
              <a:rPr lang="en-US"/>
              <a:pPr/>
              <a:t>‹#›</a:t>
            </a:fld>
            <a:endParaRPr lang="en-US"/>
          </a:p>
        </p:txBody>
      </p:sp>
      <p:sp>
        <p:nvSpPr>
          <p:cNvPr id="16391"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26858D-47FD-41EA-A73C-856D08CB06F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1BB60-6B7A-4326-A2FA-88C8C4CEC38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4B22C67-9EE4-4E4C-8000-5FCFD25FCF9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05000"/>
            <a:ext cx="8229600" cy="41148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70DC056-46DB-4A50-8908-9A9FD582495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4D403D-319A-4875-A826-2991BA3750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A943DE-135A-496D-8B11-21CFFC409ED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21804A-9BED-41A0-BACF-225DFB32FB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AD2E26E-8B84-4107-9988-F7128A22D8F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2333FF4-B79B-46F6-B594-D2CBDBECF14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B3DBACD-F9FE-416E-8F9B-9C796BCB1C9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C01B9E-E97F-4F0F-ABB9-B64E2CB33E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B334E3-B35D-4517-B630-550BA98E098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94F446B8-FE80-4546-B2ED-50A49768B1E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1028"/>
          <p:cNvSpPr>
            <a:spLocks noChangeArrowheads="1"/>
          </p:cNvSpPr>
          <p:nvPr/>
        </p:nvSpPr>
        <p:spPr bwMode="auto">
          <a:xfrm>
            <a:off x="0" y="1981200"/>
            <a:ext cx="9144000" cy="1431925"/>
          </a:xfrm>
          <a:prstGeom prst="rect">
            <a:avLst/>
          </a:prstGeom>
          <a:noFill/>
          <a:ln w="9525">
            <a:noFill/>
            <a:miter lim="800000"/>
            <a:headEnd/>
            <a:tailEnd/>
          </a:ln>
          <a:effectLst/>
        </p:spPr>
        <p:txBody>
          <a:bodyPr anchor="b" anchorCtr="1"/>
          <a:lstStyle/>
          <a:p>
            <a:pPr algn="ctr"/>
            <a:r>
              <a:rPr lang="en-US" sz="4400" dirty="0" smtClean="0">
                <a:solidFill>
                  <a:schemeClr val="tx2"/>
                </a:solidFill>
                <a:effectLst>
                  <a:outerShdw blurRad="38100" dist="38100" dir="2700000" algn="tl">
                    <a:srgbClr val="000000"/>
                  </a:outerShdw>
                </a:effectLst>
                <a:latin typeface="Arial" charset="0"/>
              </a:rPr>
              <a:t>The </a:t>
            </a:r>
            <a:r>
              <a:rPr lang="en-US" sz="4400" dirty="0">
                <a:solidFill>
                  <a:schemeClr val="tx2"/>
                </a:solidFill>
                <a:effectLst>
                  <a:outerShdw blurRad="38100" dist="38100" dir="2700000" algn="tl">
                    <a:srgbClr val="000000"/>
                  </a:outerShdw>
                </a:effectLst>
                <a:latin typeface="Arial" charset="0"/>
              </a:rPr>
              <a:t>Bernoulli Equation</a:t>
            </a:r>
          </a:p>
        </p:txBody>
      </p:sp>
      <p:sp>
        <p:nvSpPr>
          <p:cNvPr id="137221" name="Rectangle 1029"/>
          <p:cNvSpPr>
            <a:spLocks noChangeArrowheads="1"/>
          </p:cNvSpPr>
          <p:nvPr/>
        </p:nvSpPr>
        <p:spPr bwMode="auto">
          <a:xfrm>
            <a:off x="0" y="4876800"/>
            <a:ext cx="9144000" cy="1752600"/>
          </a:xfrm>
          <a:prstGeom prst="rect">
            <a:avLst/>
          </a:prstGeom>
          <a:noFill/>
          <a:ln w="9525">
            <a:noFill/>
            <a:miter lim="800000"/>
            <a:headEnd/>
            <a:tailEnd/>
          </a:ln>
          <a:effectLst/>
        </p:spPr>
        <p:txBody>
          <a:bodyPr/>
          <a:lstStyle/>
          <a:p>
            <a:pPr algn="ctr">
              <a:spcBef>
                <a:spcPct val="20000"/>
              </a:spcBef>
              <a:buClr>
                <a:schemeClr val="hlink"/>
              </a:buClr>
              <a:buSzPct val="120000"/>
            </a:pPr>
            <a:r>
              <a:rPr lang="en-US" sz="3200" dirty="0" smtClean="0">
                <a:effectLst>
                  <a:outerShdw blurRad="38100" dist="38100" dir="2700000" algn="tl">
                    <a:srgbClr val="000000"/>
                  </a:outerShdw>
                </a:effectLst>
                <a:latin typeface="Arial" charset="0"/>
              </a:rPr>
              <a:t>Asst. Prof. </a:t>
            </a:r>
            <a:r>
              <a:rPr lang="en-US" sz="3200" dirty="0" err="1" smtClean="0">
                <a:effectLst>
                  <a:outerShdw blurRad="38100" dist="38100" dir="2700000" algn="tl">
                    <a:srgbClr val="000000"/>
                  </a:outerShdw>
                </a:effectLst>
                <a:latin typeface="Arial" charset="0"/>
              </a:rPr>
              <a:t>Bhushan</a:t>
            </a:r>
            <a:r>
              <a:rPr lang="en-US" sz="3200" dirty="0" smtClean="0">
                <a:effectLst>
                  <a:outerShdw blurRad="38100" dist="38100" dir="2700000" algn="tl">
                    <a:srgbClr val="000000"/>
                  </a:outerShdw>
                </a:effectLst>
                <a:latin typeface="Arial" charset="0"/>
              </a:rPr>
              <a:t> P. </a:t>
            </a:r>
            <a:r>
              <a:rPr lang="en-US" sz="3200" dirty="0" err="1" smtClean="0">
                <a:effectLst>
                  <a:outerShdw blurRad="38100" dist="38100" dir="2700000" algn="tl">
                    <a:srgbClr val="000000"/>
                  </a:outerShdw>
                </a:effectLst>
                <a:latin typeface="Arial" charset="0"/>
              </a:rPr>
              <a:t>Nikam</a:t>
            </a:r>
            <a:endParaRPr lang="en-US" sz="3200" dirty="0">
              <a:effectLst>
                <a:outerShdw blurRad="38100" dist="38100" dir="2700000" algn="tl">
                  <a:srgbClr val="000000"/>
                </a:outerShdw>
              </a:effectLst>
              <a:latin typeface="Arial" charset="0"/>
            </a:endParaRPr>
          </a:p>
        </p:txBody>
      </p:sp>
      <p:sp>
        <p:nvSpPr>
          <p:cNvPr id="137223" name="Text Box 1031"/>
          <p:cNvSpPr txBox="1">
            <a:spLocks noChangeArrowheads="1"/>
          </p:cNvSpPr>
          <p:nvPr/>
        </p:nvSpPr>
        <p:spPr bwMode="auto">
          <a:xfrm>
            <a:off x="2422525" y="412750"/>
            <a:ext cx="184150" cy="368300"/>
          </a:xfrm>
          <a:prstGeom prst="rect">
            <a:avLst/>
          </a:prstGeom>
          <a:noFill/>
          <a:ln w="9525">
            <a:noFill/>
            <a:miter lim="800000"/>
            <a:headEnd/>
            <a:tailEnd/>
          </a:ln>
          <a:effectLst/>
        </p:spPr>
        <p:txBody>
          <a:bodyPr wrap="none">
            <a:spAutoFit/>
          </a:bodyPr>
          <a:lstStyle/>
          <a:p>
            <a:endParaRPr lang="en-US"/>
          </a:p>
        </p:txBody>
      </p:sp>
      <p:sp>
        <p:nvSpPr>
          <p:cNvPr id="6" name="Rectangle 1029"/>
          <p:cNvSpPr>
            <a:spLocks noChangeArrowheads="1"/>
          </p:cNvSpPr>
          <p:nvPr/>
        </p:nvSpPr>
        <p:spPr bwMode="auto">
          <a:xfrm>
            <a:off x="0" y="0"/>
            <a:ext cx="9144000" cy="1752600"/>
          </a:xfrm>
          <a:prstGeom prst="rect">
            <a:avLst/>
          </a:prstGeom>
          <a:noFill/>
          <a:ln w="9525">
            <a:noFill/>
            <a:miter lim="800000"/>
            <a:headEnd/>
            <a:tailEnd/>
          </a:ln>
          <a:effectLst/>
        </p:spPr>
        <p:txBody>
          <a:bodyPr/>
          <a:lstStyle/>
          <a:p>
            <a:pPr algn="ctr">
              <a:spcBef>
                <a:spcPct val="20000"/>
              </a:spcBef>
              <a:buClr>
                <a:schemeClr val="hlink"/>
              </a:buClr>
              <a:buSzPct val="120000"/>
            </a:pPr>
            <a:r>
              <a:rPr lang="en-US" sz="3200" dirty="0" smtClean="0">
                <a:solidFill>
                  <a:srgbClr val="FF0000"/>
                </a:solidFill>
                <a:effectLst>
                  <a:outerShdw blurRad="38100" dist="38100" dir="2700000" algn="tl">
                    <a:srgbClr val="000000"/>
                  </a:outerShdw>
                </a:effectLst>
                <a:latin typeface="Arial" charset="0"/>
              </a:rPr>
              <a:t>S.T.E.S &amp; Co-Op Educational Society Ltd.,</a:t>
            </a:r>
          </a:p>
          <a:p>
            <a:pPr algn="ctr">
              <a:spcBef>
                <a:spcPct val="20000"/>
              </a:spcBef>
              <a:buClr>
                <a:schemeClr val="hlink"/>
              </a:buClr>
              <a:buSzPct val="120000"/>
            </a:pPr>
            <a:r>
              <a:rPr lang="en-US" sz="3200" dirty="0" smtClean="0">
                <a:solidFill>
                  <a:srgbClr val="FF0000"/>
                </a:solidFill>
                <a:effectLst>
                  <a:outerShdw blurRad="38100" dist="38100" dir="2700000" algn="tl">
                    <a:srgbClr val="000000"/>
                  </a:outerShdw>
                </a:effectLst>
                <a:latin typeface="Arial" charset="0"/>
              </a:rPr>
              <a:t>Science Sr. College, Shahada</a:t>
            </a:r>
            <a:endParaRPr lang="en-US" sz="3200" dirty="0">
              <a:solidFill>
                <a:srgbClr val="FF0000"/>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p:cNvSpPr txBox="1">
            <a:spLocks noChangeArrowheads="1"/>
          </p:cNvSpPr>
          <p:nvPr/>
        </p:nvSpPr>
        <p:spPr bwMode="auto">
          <a:xfrm>
            <a:off x="0" y="0"/>
            <a:ext cx="9144000" cy="704850"/>
          </a:xfrm>
          <a:prstGeom prst="rect">
            <a:avLst/>
          </a:prstGeom>
          <a:noFill/>
          <a:ln w="9525">
            <a:noFill/>
            <a:miter lim="800000"/>
            <a:headEnd/>
            <a:tailEnd/>
          </a:ln>
          <a:effectLst/>
        </p:spPr>
        <p:txBody>
          <a:bodyPr>
            <a:spAutoFit/>
          </a:bodyPr>
          <a:lstStyle/>
          <a:p>
            <a:pPr algn="ctr">
              <a:spcBef>
                <a:spcPct val="50000"/>
              </a:spcBef>
            </a:pPr>
            <a:r>
              <a:rPr lang="en-US" sz="4000"/>
              <a:t>Bernoulli Assumptions</a:t>
            </a:r>
            <a:endParaRPr lang="en-US" sz="4000" b="1"/>
          </a:p>
        </p:txBody>
      </p:sp>
      <p:sp>
        <p:nvSpPr>
          <p:cNvPr id="103429" name="Text Box 5"/>
          <p:cNvSpPr txBox="1">
            <a:spLocks noChangeArrowheads="1"/>
          </p:cNvSpPr>
          <p:nvPr/>
        </p:nvSpPr>
        <p:spPr bwMode="auto">
          <a:xfrm>
            <a:off x="0" y="838200"/>
            <a:ext cx="9144000" cy="368300"/>
          </a:xfrm>
          <a:prstGeom prst="rect">
            <a:avLst/>
          </a:prstGeom>
          <a:noFill/>
          <a:ln w="9525">
            <a:noFill/>
            <a:miter lim="800000"/>
            <a:headEnd/>
            <a:tailEnd/>
          </a:ln>
          <a:effectLst/>
        </p:spPr>
        <p:txBody>
          <a:bodyPr>
            <a:spAutoFit/>
          </a:bodyPr>
          <a:lstStyle/>
          <a:p>
            <a:pPr>
              <a:spcBef>
                <a:spcPct val="50000"/>
              </a:spcBef>
            </a:pPr>
            <a:endParaRPr lang="en-US"/>
          </a:p>
        </p:txBody>
      </p:sp>
      <p:sp>
        <p:nvSpPr>
          <p:cNvPr id="103430" name="Text Box 6"/>
          <p:cNvSpPr txBox="1">
            <a:spLocks noChangeArrowheads="1"/>
          </p:cNvSpPr>
          <p:nvPr/>
        </p:nvSpPr>
        <p:spPr bwMode="auto">
          <a:xfrm>
            <a:off x="762000" y="1524000"/>
            <a:ext cx="7696200" cy="4108450"/>
          </a:xfrm>
          <a:prstGeom prst="rect">
            <a:avLst/>
          </a:prstGeom>
          <a:solidFill>
            <a:srgbClr val="004080"/>
          </a:solidFill>
          <a:ln w="9525">
            <a:noFill/>
            <a:miter lim="800000"/>
            <a:headEnd/>
            <a:tailEnd/>
          </a:ln>
          <a:effectLst/>
        </p:spPr>
        <p:txBody>
          <a:bodyPr>
            <a:spAutoFit/>
          </a:bodyPr>
          <a:lstStyle/>
          <a:p>
            <a:pPr algn="ctr">
              <a:spcBef>
                <a:spcPct val="50000"/>
              </a:spcBef>
            </a:pPr>
            <a:r>
              <a:rPr lang="en-US" sz="2800" b="1">
                <a:solidFill>
                  <a:srgbClr val="FFFF00"/>
                </a:solidFill>
              </a:rPr>
              <a:t>Key Assumption # 2</a:t>
            </a:r>
          </a:p>
          <a:p>
            <a:pPr algn="ctr">
              <a:spcBef>
                <a:spcPct val="50000"/>
              </a:spcBef>
            </a:pPr>
            <a:r>
              <a:rPr lang="en-US" sz="2600" b="1"/>
              <a:t>Pressure = 0</a:t>
            </a:r>
          </a:p>
          <a:p>
            <a:pPr>
              <a:spcBef>
                <a:spcPct val="50000"/>
              </a:spcBef>
            </a:pPr>
            <a:r>
              <a:rPr lang="en-US" sz="2600"/>
              <a:t>Whenever the only pressure acting on a point is the standard atmospheric pressure, then the pressure at that point can be assumed to be zero because every point in the system is subject to that same  pressure.  Therefore, for any free surface or free jet, pressure at that point can be assumed to be zero.</a:t>
            </a:r>
            <a:r>
              <a:rPr lang="en-US" sz="2600" b="1"/>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0" y="0"/>
            <a:ext cx="9144000" cy="704850"/>
          </a:xfrm>
          <a:prstGeom prst="rect">
            <a:avLst/>
          </a:prstGeom>
          <a:noFill/>
          <a:ln w="9525">
            <a:noFill/>
            <a:miter lim="800000"/>
            <a:headEnd/>
            <a:tailEnd/>
          </a:ln>
          <a:effectLst/>
        </p:spPr>
        <p:txBody>
          <a:bodyPr>
            <a:spAutoFit/>
          </a:bodyPr>
          <a:lstStyle/>
          <a:p>
            <a:pPr algn="ctr">
              <a:spcBef>
                <a:spcPct val="50000"/>
              </a:spcBef>
            </a:pPr>
            <a:r>
              <a:rPr lang="en-US" sz="4000"/>
              <a:t>Bernoulli Assumptions</a:t>
            </a:r>
            <a:endParaRPr lang="en-US" sz="4000" b="1"/>
          </a:p>
        </p:txBody>
      </p:sp>
      <p:sp>
        <p:nvSpPr>
          <p:cNvPr id="196611" name="Text Box 3"/>
          <p:cNvSpPr txBox="1">
            <a:spLocks noChangeArrowheads="1"/>
          </p:cNvSpPr>
          <p:nvPr/>
        </p:nvSpPr>
        <p:spPr bwMode="auto">
          <a:xfrm>
            <a:off x="0" y="838200"/>
            <a:ext cx="9144000" cy="368300"/>
          </a:xfrm>
          <a:prstGeom prst="rect">
            <a:avLst/>
          </a:prstGeom>
          <a:noFill/>
          <a:ln w="9525">
            <a:noFill/>
            <a:miter lim="800000"/>
            <a:headEnd/>
            <a:tailEnd/>
          </a:ln>
          <a:effectLst/>
        </p:spPr>
        <p:txBody>
          <a:bodyPr>
            <a:spAutoFit/>
          </a:bodyPr>
          <a:lstStyle/>
          <a:p>
            <a:pPr>
              <a:spcBef>
                <a:spcPct val="50000"/>
              </a:spcBef>
            </a:pPr>
            <a:endParaRPr lang="en-US"/>
          </a:p>
        </p:txBody>
      </p:sp>
      <p:sp>
        <p:nvSpPr>
          <p:cNvPr id="196612" name="Text Box 4"/>
          <p:cNvSpPr txBox="1">
            <a:spLocks noChangeArrowheads="1"/>
          </p:cNvSpPr>
          <p:nvPr/>
        </p:nvSpPr>
        <p:spPr bwMode="auto">
          <a:xfrm>
            <a:off x="1600200" y="1066800"/>
            <a:ext cx="6248400" cy="4508500"/>
          </a:xfrm>
          <a:prstGeom prst="rect">
            <a:avLst/>
          </a:prstGeom>
          <a:solidFill>
            <a:srgbClr val="004080"/>
          </a:solidFill>
          <a:ln w="9525">
            <a:noFill/>
            <a:miter lim="800000"/>
            <a:headEnd/>
            <a:tailEnd/>
          </a:ln>
          <a:effectLst/>
        </p:spPr>
        <p:txBody>
          <a:bodyPr>
            <a:spAutoFit/>
          </a:bodyPr>
          <a:lstStyle/>
          <a:p>
            <a:pPr algn="ctr">
              <a:spcBef>
                <a:spcPct val="50000"/>
              </a:spcBef>
            </a:pPr>
            <a:r>
              <a:rPr lang="en-US" sz="2800" b="1">
                <a:solidFill>
                  <a:srgbClr val="FFFF66"/>
                </a:solidFill>
              </a:rPr>
              <a:t>Key Assumption # 3</a:t>
            </a:r>
          </a:p>
          <a:p>
            <a:pPr algn="ctr">
              <a:spcBef>
                <a:spcPct val="50000"/>
              </a:spcBef>
            </a:pPr>
            <a:r>
              <a:rPr lang="en-US" sz="2600" b="1"/>
              <a:t>The Continuity Equation</a:t>
            </a:r>
          </a:p>
          <a:p>
            <a:pPr algn="ctr">
              <a:spcBef>
                <a:spcPct val="50000"/>
              </a:spcBef>
            </a:pPr>
            <a:r>
              <a:rPr lang="en-US" sz="2600"/>
              <a:t>In cases where one or both of the previous assumptions do not apply, then we might need to use the continuity equation to solve the problem</a:t>
            </a:r>
          </a:p>
          <a:p>
            <a:pPr algn="ctr">
              <a:spcBef>
                <a:spcPct val="50000"/>
              </a:spcBef>
            </a:pPr>
            <a:r>
              <a:rPr lang="en-US" sz="2600"/>
              <a:t>A</a:t>
            </a:r>
            <a:r>
              <a:rPr lang="en-US" sz="2600" baseline="-25000"/>
              <a:t>1</a:t>
            </a:r>
            <a:r>
              <a:rPr lang="en-US" sz="2600"/>
              <a:t>V</a:t>
            </a:r>
            <a:r>
              <a:rPr lang="en-US" sz="2600" baseline="-25000"/>
              <a:t>1</a:t>
            </a:r>
            <a:r>
              <a:rPr lang="en-US" sz="2600"/>
              <a:t>=A</a:t>
            </a:r>
            <a:r>
              <a:rPr lang="en-US" sz="2600" baseline="-25000"/>
              <a:t>2</a:t>
            </a:r>
            <a:r>
              <a:rPr lang="en-US" sz="2600"/>
              <a:t>V</a:t>
            </a:r>
            <a:r>
              <a:rPr lang="en-US" sz="2600" baseline="-25000"/>
              <a:t>2</a:t>
            </a:r>
            <a:endParaRPr lang="en-US" sz="2600"/>
          </a:p>
          <a:p>
            <a:pPr algn="ctr">
              <a:spcBef>
                <a:spcPct val="50000"/>
              </a:spcBef>
            </a:pPr>
            <a:r>
              <a:rPr lang="en-US" sz="2600"/>
              <a:t>Which satisfies that inflow and outflow are equal at any section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1028"/>
          <p:cNvSpPr txBox="1">
            <a:spLocks noChangeArrowheads="1"/>
          </p:cNvSpPr>
          <p:nvPr/>
        </p:nvSpPr>
        <p:spPr bwMode="auto">
          <a:xfrm>
            <a:off x="0" y="304800"/>
            <a:ext cx="9144000" cy="641350"/>
          </a:xfrm>
          <a:prstGeom prst="rect">
            <a:avLst/>
          </a:prstGeom>
          <a:noFill/>
          <a:ln w="9525">
            <a:noFill/>
            <a:miter lim="800000"/>
            <a:headEnd/>
            <a:tailEnd/>
          </a:ln>
          <a:effectLst/>
        </p:spPr>
        <p:txBody>
          <a:bodyPr>
            <a:spAutoFit/>
          </a:bodyPr>
          <a:lstStyle/>
          <a:p>
            <a:pPr algn="ctr">
              <a:spcBef>
                <a:spcPct val="50000"/>
              </a:spcBef>
            </a:pPr>
            <a:r>
              <a:rPr lang="en-US" sz="3600">
                <a:latin typeface="Arial" charset="0"/>
              </a:rPr>
              <a:t>Bernoulli Example Problem: Free Jets</a:t>
            </a:r>
          </a:p>
        </p:txBody>
      </p:sp>
      <p:sp>
        <p:nvSpPr>
          <p:cNvPr id="96261" name="Text Box 1029"/>
          <p:cNvSpPr txBox="1">
            <a:spLocks noChangeArrowheads="1"/>
          </p:cNvSpPr>
          <p:nvPr/>
        </p:nvSpPr>
        <p:spPr bwMode="auto">
          <a:xfrm>
            <a:off x="0" y="990600"/>
            <a:ext cx="9144000" cy="460375"/>
          </a:xfrm>
          <a:prstGeom prst="rect">
            <a:avLst/>
          </a:prstGeom>
          <a:solidFill>
            <a:srgbClr val="004080"/>
          </a:solidFill>
          <a:ln w="9525">
            <a:noFill/>
            <a:miter lim="800000"/>
            <a:headEnd/>
            <a:tailEnd/>
          </a:ln>
          <a:effectLst/>
        </p:spPr>
        <p:txBody>
          <a:bodyPr>
            <a:spAutoFit/>
          </a:bodyPr>
          <a:lstStyle/>
          <a:p>
            <a:pPr algn="ctr">
              <a:spcBef>
                <a:spcPct val="50000"/>
              </a:spcBef>
            </a:pPr>
            <a:r>
              <a:rPr lang="en-US" sz="2400"/>
              <a:t>What is the Flow Rate at point 2?  What is the velocity at point 3?</a:t>
            </a:r>
          </a:p>
        </p:txBody>
      </p:sp>
      <p:pic>
        <p:nvPicPr>
          <p:cNvPr id="96262" name="Picture 1030" descr="bouyancy4"/>
          <p:cNvPicPr>
            <a:picLocks noGrp="1" noChangeAspect="1" noChangeArrowheads="1"/>
          </p:cNvPicPr>
          <p:nvPr>
            <p:ph/>
          </p:nvPr>
        </p:nvPicPr>
        <p:blipFill>
          <a:blip r:embed="rId2"/>
          <a:srcRect l="19466" t="19707" r="19466" b="19482"/>
          <a:stretch>
            <a:fillRect/>
          </a:stretch>
        </p:blipFill>
        <p:spPr>
          <a:xfrm>
            <a:off x="0" y="3429000"/>
            <a:ext cx="3048000" cy="3429000"/>
          </a:xfrm>
          <a:noFill/>
          <a:ln/>
        </p:spPr>
      </p:pic>
      <p:sp>
        <p:nvSpPr>
          <p:cNvPr id="96264" name="Text Box 1032"/>
          <p:cNvSpPr txBox="1">
            <a:spLocks noChangeArrowheads="1"/>
          </p:cNvSpPr>
          <p:nvPr/>
        </p:nvSpPr>
        <p:spPr bwMode="auto">
          <a:xfrm>
            <a:off x="1676400" y="3505200"/>
            <a:ext cx="457200" cy="3683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1</a:t>
            </a:r>
          </a:p>
        </p:txBody>
      </p:sp>
      <p:sp>
        <p:nvSpPr>
          <p:cNvPr id="96265" name="Text Box 1033"/>
          <p:cNvSpPr txBox="1">
            <a:spLocks noChangeArrowheads="1"/>
          </p:cNvSpPr>
          <p:nvPr/>
        </p:nvSpPr>
        <p:spPr bwMode="auto">
          <a:xfrm>
            <a:off x="990600" y="5638800"/>
            <a:ext cx="304800" cy="3683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a:t>
            </a:r>
          </a:p>
        </p:txBody>
      </p:sp>
      <p:sp>
        <p:nvSpPr>
          <p:cNvPr id="96266" name="Text Box 1034"/>
          <p:cNvSpPr txBox="1">
            <a:spLocks noChangeArrowheads="1"/>
          </p:cNvSpPr>
          <p:nvPr/>
        </p:nvSpPr>
        <p:spPr bwMode="auto">
          <a:xfrm>
            <a:off x="1066800" y="6172200"/>
            <a:ext cx="412750" cy="3683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3</a:t>
            </a:r>
          </a:p>
        </p:txBody>
      </p:sp>
      <p:sp>
        <p:nvSpPr>
          <p:cNvPr id="96268" name="Text Box 1036"/>
          <p:cNvSpPr txBox="1">
            <a:spLocks noChangeArrowheads="1"/>
          </p:cNvSpPr>
          <p:nvPr/>
        </p:nvSpPr>
        <p:spPr bwMode="auto">
          <a:xfrm>
            <a:off x="304800" y="4191000"/>
            <a:ext cx="1447800" cy="366713"/>
          </a:xfrm>
          <a:prstGeom prst="rect">
            <a:avLst/>
          </a:prstGeom>
          <a:noFill/>
          <a:ln w="9525">
            <a:noFill/>
            <a:miter lim="800000"/>
            <a:headEnd/>
            <a:tailEnd/>
          </a:ln>
          <a:effectLst/>
        </p:spPr>
        <p:txBody>
          <a:bodyPr>
            <a:spAutoFit/>
          </a:bodyPr>
          <a:lstStyle/>
          <a:p>
            <a:pPr>
              <a:spcBef>
                <a:spcPct val="50000"/>
              </a:spcBef>
            </a:pPr>
            <a:r>
              <a:rPr lang="el-GR">
                <a:solidFill>
                  <a:srgbClr val="000000"/>
                </a:solidFill>
              </a:rPr>
              <a:t>γ</a:t>
            </a:r>
            <a:r>
              <a:rPr lang="en-US" baseline="-25000">
                <a:solidFill>
                  <a:srgbClr val="000000"/>
                </a:solidFill>
              </a:rPr>
              <a:t>H2O</a:t>
            </a:r>
            <a:endParaRPr lang="el-GR">
              <a:solidFill>
                <a:srgbClr val="000000"/>
              </a:solidFill>
            </a:endParaRPr>
          </a:p>
        </p:txBody>
      </p:sp>
      <p:sp>
        <p:nvSpPr>
          <p:cNvPr id="96269" name="Text Box 1037"/>
          <p:cNvSpPr txBox="1">
            <a:spLocks noChangeArrowheads="1"/>
          </p:cNvSpPr>
          <p:nvPr/>
        </p:nvSpPr>
        <p:spPr bwMode="auto">
          <a:xfrm>
            <a:off x="3352800" y="2936875"/>
            <a:ext cx="5791200" cy="3921125"/>
          </a:xfrm>
          <a:prstGeom prst="rect">
            <a:avLst/>
          </a:prstGeom>
          <a:solidFill>
            <a:srgbClr val="004080"/>
          </a:solidFill>
          <a:ln w="9525">
            <a:noFill/>
            <a:miter lim="800000"/>
            <a:headEnd/>
            <a:tailEnd/>
          </a:ln>
          <a:effectLst/>
        </p:spPr>
        <p:txBody>
          <a:bodyPr>
            <a:spAutoFit/>
          </a:bodyPr>
          <a:lstStyle/>
          <a:p>
            <a:pPr algn="ctr">
              <a:spcBef>
                <a:spcPct val="50000"/>
              </a:spcBef>
            </a:pPr>
            <a:r>
              <a:rPr lang="en-US" sz="2400" b="1"/>
              <a:t>Part 1:</a:t>
            </a:r>
          </a:p>
          <a:p>
            <a:pPr algn="ctr">
              <a:spcBef>
                <a:spcPct val="50000"/>
              </a:spcBef>
            </a:pPr>
            <a:r>
              <a:rPr lang="en-US" sz="2200"/>
              <a:t>Apply Bernoulli’s eqn between points 1 and 2                                                 </a:t>
            </a:r>
          </a:p>
          <a:p>
            <a:pPr algn="ctr">
              <a:spcBef>
                <a:spcPct val="50000"/>
              </a:spcBef>
            </a:pPr>
            <a:r>
              <a:rPr lang="en-US" sz="2200"/>
              <a:t>P</a:t>
            </a:r>
            <a:r>
              <a:rPr lang="en-US" sz="2200" baseline="-25000"/>
              <a:t>1</a:t>
            </a:r>
            <a:r>
              <a:rPr lang="en-US" sz="2200"/>
              <a:t>/</a:t>
            </a:r>
            <a:r>
              <a:rPr lang="en-US" sz="2200">
                <a:latin typeface="Symbol" charset="2"/>
              </a:rPr>
              <a:t>g</a:t>
            </a:r>
            <a:r>
              <a:rPr lang="en-US" sz="2200" baseline="-25000"/>
              <a:t>H2O</a:t>
            </a:r>
            <a:r>
              <a:rPr lang="en-US" sz="2200"/>
              <a:t> + V</a:t>
            </a:r>
            <a:r>
              <a:rPr lang="en-US" sz="2200" baseline="-25000"/>
              <a:t>1</a:t>
            </a:r>
            <a:r>
              <a:rPr lang="en-US" sz="2200" baseline="30000"/>
              <a:t>2</a:t>
            </a:r>
            <a:r>
              <a:rPr lang="en-US" sz="2200"/>
              <a:t>/2g + h = P</a:t>
            </a:r>
            <a:r>
              <a:rPr lang="en-US" sz="2200" baseline="-25000"/>
              <a:t>2</a:t>
            </a:r>
            <a:r>
              <a:rPr lang="en-US" sz="2200"/>
              <a:t>/</a:t>
            </a:r>
            <a:r>
              <a:rPr lang="en-US" sz="2200">
                <a:latin typeface="Symbol" charset="2"/>
              </a:rPr>
              <a:t>g</a:t>
            </a:r>
            <a:r>
              <a:rPr lang="en-US" sz="2200" baseline="-25000"/>
              <a:t>H20</a:t>
            </a:r>
            <a:r>
              <a:rPr lang="en-US" sz="2200"/>
              <a:t> + V</a:t>
            </a:r>
            <a:r>
              <a:rPr lang="en-US" sz="2200" baseline="-25000"/>
              <a:t>2</a:t>
            </a:r>
            <a:r>
              <a:rPr lang="en-US" sz="2200" baseline="30000"/>
              <a:t>2</a:t>
            </a:r>
            <a:r>
              <a:rPr lang="en-US" sz="2200"/>
              <a:t>/2g + 0 </a:t>
            </a:r>
          </a:p>
          <a:p>
            <a:pPr algn="ctr">
              <a:spcBef>
                <a:spcPct val="50000"/>
              </a:spcBef>
            </a:pPr>
            <a:r>
              <a:rPr lang="en-US" sz="2200"/>
              <a:t>simplifies to</a:t>
            </a:r>
            <a:endParaRPr lang="en-US" sz="2200">
              <a:sym typeface="Wingdings" pitchFamily="2" charset="2"/>
            </a:endParaRPr>
          </a:p>
          <a:p>
            <a:pPr algn="ctr">
              <a:spcBef>
                <a:spcPct val="50000"/>
              </a:spcBef>
            </a:pPr>
            <a:r>
              <a:rPr lang="en-US" sz="2200">
                <a:sym typeface="Wingdings" pitchFamily="2" charset="2"/>
              </a:rPr>
              <a:t>h = V</a:t>
            </a:r>
            <a:r>
              <a:rPr lang="en-US" sz="2200" baseline="-25000">
                <a:sym typeface="Wingdings" pitchFamily="2" charset="2"/>
              </a:rPr>
              <a:t>2</a:t>
            </a:r>
            <a:r>
              <a:rPr lang="en-US" sz="2200" baseline="30000">
                <a:sym typeface="Wingdings" pitchFamily="2" charset="2"/>
              </a:rPr>
              <a:t>2</a:t>
            </a:r>
            <a:r>
              <a:rPr lang="en-US" sz="2200">
                <a:sym typeface="Wingdings" pitchFamily="2" charset="2"/>
              </a:rPr>
              <a:t>/2g      solving for V                     V = √(2gh)</a:t>
            </a:r>
          </a:p>
          <a:p>
            <a:pPr algn="ctr">
              <a:spcBef>
                <a:spcPct val="50000"/>
              </a:spcBef>
            </a:pPr>
            <a:r>
              <a:rPr lang="en-US" sz="2200">
                <a:sym typeface="Wingdings" pitchFamily="2" charset="2"/>
              </a:rPr>
              <a:t>Q = VA       or         </a:t>
            </a:r>
            <a:r>
              <a:rPr lang="en-US" sz="2400" b="1">
                <a:solidFill>
                  <a:srgbClr val="FFFF66"/>
                </a:solidFill>
                <a:sym typeface="Wingdings" pitchFamily="2" charset="2"/>
              </a:rPr>
              <a:t>Q = A</a:t>
            </a:r>
            <a:r>
              <a:rPr lang="en-US" sz="2400" b="1" baseline="-25000">
                <a:solidFill>
                  <a:srgbClr val="FFFF66"/>
                </a:solidFill>
                <a:sym typeface="Wingdings" pitchFamily="2" charset="2"/>
              </a:rPr>
              <a:t>2</a:t>
            </a:r>
            <a:r>
              <a:rPr lang="en-US" sz="2400" b="1">
                <a:solidFill>
                  <a:srgbClr val="FFFF66"/>
                </a:solidFill>
                <a:sym typeface="Wingdings" pitchFamily="2" charset="2"/>
              </a:rPr>
              <a:t>√(2gh)</a:t>
            </a:r>
            <a:endParaRPr lang="en-US" sz="2400" b="1"/>
          </a:p>
          <a:p>
            <a:pPr>
              <a:spcBef>
                <a:spcPct val="50000"/>
              </a:spcBef>
            </a:pPr>
            <a:endParaRPr lang="el-GR" sz="2400" b="1"/>
          </a:p>
        </p:txBody>
      </p:sp>
      <p:sp>
        <p:nvSpPr>
          <p:cNvPr id="96270" name="Text Box 1038"/>
          <p:cNvSpPr txBox="1">
            <a:spLocks noChangeArrowheads="1"/>
          </p:cNvSpPr>
          <p:nvPr/>
        </p:nvSpPr>
        <p:spPr bwMode="auto">
          <a:xfrm>
            <a:off x="2743200" y="5638800"/>
            <a:ext cx="228600" cy="36830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0</a:t>
            </a:r>
          </a:p>
        </p:txBody>
      </p:sp>
      <p:sp>
        <p:nvSpPr>
          <p:cNvPr id="96271" name="Text Box 1039"/>
          <p:cNvSpPr txBox="1">
            <a:spLocks noChangeArrowheads="1"/>
          </p:cNvSpPr>
          <p:nvPr/>
        </p:nvSpPr>
        <p:spPr bwMode="auto">
          <a:xfrm>
            <a:off x="533400" y="5715000"/>
            <a:ext cx="609600" cy="36830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A</a:t>
            </a:r>
            <a:r>
              <a:rPr lang="en-US" baseline="-25000">
                <a:solidFill>
                  <a:srgbClr val="000000"/>
                </a:solidFill>
              </a:rPr>
              <a:t>2</a:t>
            </a:r>
            <a:endParaRPr lang="en-US">
              <a:solidFill>
                <a:srgbClr val="000000"/>
              </a:solidFill>
            </a:endParaRPr>
          </a:p>
        </p:txBody>
      </p:sp>
      <p:sp>
        <p:nvSpPr>
          <p:cNvPr id="96272" name="Text Box 1040"/>
          <p:cNvSpPr txBox="1">
            <a:spLocks noChangeArrowheads="1"/>
          </p:cNvSpPr>
          <p:nvPr/>
        </p:nvSpPr>
        <p:spPr bwMode="auto">
          <a:xfrm>
            <a:off x="0" y="1447800"/>
            <a:ext cx="9144000" cy="14382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Givens and Assumptions:                                                          Because the tank is so large, we assume V</a:t>
            </a:r>
            <a:r>
              <a:rPr lang="en-US" sz="2200" baseline="-25000"/>
              <a:t>1</a:t>
            </a:r>
            <a:r>
              <a:rPr lang="en-US" sz="2200"/>
              <a:t> = 0 (Vol</a:t>
            </a:r>
            <a:r>
              <a:rPr lang="en-US" sz="2200" baseline="-25000"/>
              <a:t>out</a:t>
            </a:r>
            <a:r>
              <a:rPr lang="en-US" sz="2200"/>
              <a:t> &lt;&lt;&lt; Vol</a:t>
            </a:r>
            <a:r>
              <a:rPr lang="en-US" sz="2200" baseline="-25000"/>
              <a:t>tank</a:t>
            </a:r>
            <a:r>
              <a:rPr lang="en-US" sz="2200"/>
              <a:t>)                                  The tank is open at both ends, thus  P</a:t>
            </a:r>
            <a:r>
              <a:rPr lang="en-US" sz="2200" baseline="-25000"/>
              <a:t>1</a:t>
            </a:r>
            <a:r>
              <a:rPr lang="en-US" sz="2200"/>
              <a:t> = P</a:t>
            </a:r>
            <a:r>
              <a:rPr lang="en-US" sz="2200" baseline="-25000"/>
              <a:t>2</a:t>
            </a:r>
            <a:r>
              <a:rPr lang="en-US" sz="2200"/>
              <a:t> = P</a:t>
            </a:r>
            <a:r>
              <a:rPr lang="en-US" sz="2200" baseline="-25000"/>
              <a:t>3</a:t>
            </a:r>
            <a:r>
              <a:rPr lang="en-US" sz="2200"/>
              <a:t> = atm</a:t>
            </a:r>
            <a:r>
              <a:rPr lang="en-US" sz="2200" baseline="-25000"/>
              <a:t> </a:t>
            </a:r>
            <a:r>
              <a:rPr lang="en-US" sz="2200">
                <a:sym typeface="Wingdings" pitchFamily="2" charset="2"/>
              </a:rPr>
              <a:t>                 P</a:t>
            </a:r>
            <a:r>
              <a:rPr lang="en-US" sz="2200" baseline="-25000">
                <a:sym typeface="Wingdings" pitchFamily="2" charset="2"/>
              </a:rPr>
              <a:t>1</a:t>
            </a:r>
            <a:r>
              <a:rPr lang="en-US" sz="2200">
                <a:sym typeface="Wingdings" pitchFamily="2" charset="2"/>
              </a:rPr>
              <a:t> and P</a:t>
            </a:r>
            <a:r>
              <a:rPr lang="en-US" sz="2200" baseline="-25000">
                <a:sym typeface="Wingdings" pitchFamily="2" charset="2"/>
              </a:rPr>
              <a:t>2</a:t>
            </a:r>
            <a:r>
              <a:rPr lang="en-US" sz="2200">
                <a:sym typeface="Wingdings" pitchFamily="2" charset="2"/>
              </a:rPr>
              <a:t> and P</a:t>
            </a:r>
            <a:r>
              <a:rPr lang="en-US" sz="2200" baseline="-25000">
                <a:sym typeface="Wingdings" pitchFamily="2" charset="2"/>
              </a:rPr>
              <a:t>3</a:t>
            </a:r>
            <a:r>
              <a:rPr lang="en-US" sz="2200">
                <a:sym typeface="Wingdings" pitchFamily="2" charset="2"/>
              </a:rPr>
              <a:t>= 0</a:t>
            </a:r>
            <a:endParaRPr lang="en-US" sz="2200"/>
          </a:p>
        </p:txBody>
      </p:sp>
      <p:sp>
        <p:nvSpPr>
          <p:cNvPr id="96273" name="Line 1041"/>
          <p:cNvSpPr>
            <a:spLocks noChangeShapeType="1"/>
          </p:cNvSpPr>
          <p:nvPr/>
        </p:nvSpPr>
        <p:spPr bwMode="auto">
          <a:xfrm>
            <a:off x="7620000" y="5867400"/>
            <a:ext cx="914400" cy="0"/>
          </a:xfrm>
          <a:prstGeom prst="line">
            <a:avLst/>
          </a:prstGeom>
          <a:noFill/>
          <a:ln w="9525">
            <a:solidFill>
              <a:srgbClr val="FFFF66"/>
            </a:solidFill>
            <a:round/>
            <a:headEnd/>
            <a:tailEnd/>
          </a:ln>
          <a:effectLst/>
        </p:spPr>
        <p:txBody>
          <a:bodyPr wrap="none" anchor="ctr"/>
          <a:lstStyle/>
          <a:p>
            <a:endParaRPr lang="en-US"/>
          </a:p>
        </p:txBody>
      </p:sp>
      <p:sp>
        <p:nvSpPr>
          <p:cNvPr id="96274" name="Line 1042"/>
          <p:cNvSpPr>
            <a:spLocks noChangeShapeType="1"/>
          </p:cNvSpPr>
          <p:nvPr/>
        </p:nvSpPr>
        <p:spPr bwMode="auto">
          <a:xfrm>
            <a:off x="6248400" y="5410200"/>
            <a:ext cx="685800" cy="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90" name="Picture 10" descr="bouyancy4"/>
          <p:cNvPicPr>
            <a:picLocks noChangeAspect="1" noChangeArrowheads="1"/>
          </p:cNvPicPr>
          <p:nvPr/>
        </p:nvPicPr>
        <p:blipFill>
          <a:blip r:embed="rId2"/>
          <a:srcRect l="19466" t="19707" r="19466" b="19482"/>
          <a:stretch>
            <a:fillRect/>
          </a:stretch>
        </p:blipFill>
        <p:spPr bwMode="auto">
          <a:xfrm>
            <a:off x="0" y="3429000"/>
            <a:ext cx="3048000" cy="3429000"/>
          </a:xfrm>
          <a:prstGeom prst="rect">
            <a:avLst/>
          </a:prstGeom>
          <a:noFill/>
          <a:ln w="9525">
            <a:noFill/>
            <a:miter lim="800000"/>
            <a:headEnd/>
            <a:tailEnd/>
          </a:ln>
        </p:spPr>
      </p:pic>
      <p:sp>
        <p:nvSpPr>
          <p:cNvPr id="97291" name="Text Box 11"/>
          <p:cNvSpPr txBox="1">
            <a:spLocks noChangeArrowheads="1"/>
          </p:cNvSpPr>
          <p:nvPr/>
        </p:nvSpPr>
        <p:spPr bwMode="auto">
          <a:xfrm>
            <a:off x="1676400" y="3505200"/>
            <a:ext cx="457200" cy="3683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1</a:t>
            </a:r>
          </a:p>
        </p:txBody>
      </p:sp>
      <p:sp>
        <p:nvSpPr>
          <p:cNvPr id="97292" name="Text Box 12"/>
          <p:cNvSpPr txBox="1">
            <a:spLocks noChangeArrowheads="1"/>
          </p:cNvSpPr>
          <p:nvPr/>
        </p:nvSpPr>
        <p:spPr bwMode="auto">
          <a:xfrm>
            <a:off x="990600" y="5638800"/>
            <a:ext cx="304800" cy="3683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a:t>
            </a:r>
          </a:p>
        </p:txBody>
      </p:sp>
      <p:sp>
        <p:nvSpPr>
          <p:cNvPr id="97293" name="Text Box 13"/>
          <p:cNvSpPr txBox="1">
            <a:spLocks noChangeArrowheads="1"/>
          </p:cNvSpPr>
          <p:nvPr/>
        </p:nvSpPr>
        <p:spPr bwMode="auto">
          <a:xfrm>
            <a:off x="1066800" y="6172200"/>
            <a:ext cx="412750" cy="3683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3</a:t>
            </a:r>
          </a:p>
        </p:txBody>
      </p:sp>
      <p:sp>
        <p:nvSpPr>
          <p:cNvPr id="97294" name="Text Box 14"/>
          <p:cNvSpPr txBox="1">
            <a:spLocks noChangeArrowheads="1"/>
          </p:cNvSpPr>
          <p:nvPr/>
        </p:nvSpPr>
        <p:spPr bwMode="auto">
          <a:xfrm>
            <a:off x="304800" y="4191000"/>
            <a:ext cx="1447800" cy="366713"/>
          </a:xfrm>
          <a:prstGeom prst="rect">
            <a:avLst/>
          </a:prstGeom>
          <a:noFill/>
          <a:ln w="9525">
            <a:noFill/>
            <a:miter lim="800000"/>
            <a:headEnd/>
            <a:tailEnd/>
          </a:ln>
          <a:effectLst/>
        </p:spPr>
        <p:txBody>
          <a:bodyPr>
            <a:spAutoFit/>
          </a:bodyPr>
          <a:lstStyle/>
          <a:p>
            <a:pPr>
              <a:spcBef>
                <a:spcPct val="50000"/>
              </a:spcBef>
            </a:pPr>
            <a:r>
              <a:rPr lang="el-GR">
                <a:solidFill>
                  <a:srgbClr val="000000"/>
                </a:solidFill>
              </a:rPr>
              <a:t>γ</a:t>
            </a:r>
            <a:r>
              <a:rPr lang="en-US" baseline="-25000">
                <a:solidFill>
                  <a:srgbClr val="000000"/>
                </a:solidFill>
              </a:rPr>
              <a:t>H2O</a:t>
            </a:r>
            <a:endParaRPr lang="el-GR">
              <a:solidFill>
                <a:srgbClr val="000000"/>
              </a:solidFill>
            </a:endParaRPr>
          </a:p>
        </p:txBody>
      </p:sp>
      <p:sp>
        <p:nvSpPr>
          <p:cNvPr id="97295" name="Text Box 15"/>
          <p:cNvSpPr txBox="1">
            <a:spLocks noChangeArrowheads="1"/>
          </p:cNvSpPr>
          <p:nvPr/>
        </p:nvSpPr>
        <p:spPr bwMode="auto">
          <a:xfrm>
            <a:off x="2286000" y="5638800"/>
            <a:ext cx="838200" cy="36830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Z = 0</a:t>
            </a:r>
          </a:p>
        </p:txBody>
      </p:sp>
      <p:sp>
        <p:nvSpPr>
          <p:cNvPr id="97296" name="Text Box 16"/>
          <p:cNvSpPr txBox="1">
            <a:spLocks noChangeArrowheads="1"/>
          </p:cNvSpPr>
          <p:nvPr/>
        </p:nvSpPr>
        <p:spPr bwMode="auto">
          <a:xfrm>
            <a:off x="533400" y="5715000"/>
            <a:ext cx="609600" cy="36830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A</a:t>
            </a:r>
            <a:r>
              <a:rPr lang="en-US" baseline="-25000">
                <a:solidFill>
                  <a:srgbClr val="000000"/>
                </a:solidFill>
              </a:rPr>
              <a:t>2</a:t>
            </a:r>
            <a:endParaRPr lang="en-US">
              <a:solidFill>
                <a:srgbClr val="000000"/>
              </a:solidFill>
            </a:endParaRPr>
          </a:p>
        </p:txBody>
      </p:sp>
      <p:sp>
        <p:nvSpPr>
          <p:cNvPr id="97297" name="Text Box 17"/>
          <p:cNvSpPr txBox="1">
            <a:spLocks noChangeArrowheads="1"/>
          </p:cNvSpPr>
          <p:nvPr/>
        </p:nvSpPr>
        <p:spPr bwMode="auto">
          <a:xfrm>
            <a:off x="0" y="304800"/>
            <a:ext cx="9144000" cy="641350"/>
          </a:xfrm>
          <a:prstGeom prst="rect">
            <a:avLst/>
          </a:prstGeom>
          <a:noFill/>
          <a:ln w="9525">
            <a:noFill/>
            <a:miter lim="800000"/>
            <a:headEnd/>
            <a:tailEnd/>
          </a:ln>
          <a:effectLst/>
        </p:spPr>
        <p:txBody>
          <a:bodyPr>
            <a:spAutoFit/>
          </a:bodyPr>
          <a:lstStyle/>
          <a:p>
            <a:pPr algn="ctr">
              <a:spcBef>
                <a:spcPct val="50000"/>
              </a:spcBef>
            </a:pPr>
            <a:r>
              <a:rPr lang="en-US" sz="3600">
                <a:latin typeface="Arial" charset="0"/>
              </a:rPr>
              <a:t>Bernoulli Example Problem: Free Jets</a:t>
            </a:r>
          </a:p>
        </p:txBody>
      </p:sp>
      <p:sp>
        <p:nvSpPr>
          <p:cNvPr id="97299" name="Text Box 19"/>
          <p:cNvSpPr txBox="1">
            <a:spLocks noChangeArrowheads="1"/>
          </p:cNvSpPr>
          <p:nvPr/>
        </p:nvSpPr>
        <p:spPr bwMode="auto">
          <a:xfrm>
            <a:off x="3048000" y="1524000"/>
            <a:ext cx="5943600" cy="3121025"/>
          </a:xfrm>
          <a:prstGeom prst="rect">
            <a:avLst/>
          </a:prstGeom>
          <a:solidFill>
            <a:srgbClr val="004080"/>
          </a:solidFill>
          <a:ln w="9525">
            <a:noFill/>
            <a:miter lim="800000"/>
            <a:headEnd/>
            <a:tailEnd/>
          </a:ln>
          <a:effectLst/>
        </p:spPr>
        <p:txBody>
          <a:bodyPr>
            <a:spAutoFit/>
          </a:bodyPr>
          <a:lstStyle/>
          <a:p>
            <a:pPr algn="ctr">
              <a:spcBef>
                <a:spcPct val="50000"/>
              </a:spcBef>
            </a:pPr>
            <a:r>
              <a:rPr lang="en-US" sz="2400" b="1"/>
              <a:t>Part 2: Find V</a:t>
            </a:r>
            <a:r>
              <a:rPr lang="en-US" sz="2400" b="1" baseline="-25000"/>
              <a:t>3</a:t>
            </a:r>
            <a:r>
              <a:rPr lang="en-US" sz="2400" b="1"/>
              <a:t>?</a:t>
            </a:r>
          </a:p>
          <a:p>
            <a:pPr algn="ctr">
              <a:spcBef>
                <a:spcPct val="50000"/>
              </a:spcBef>
            </a:pPr>
            <a:r>
              <a:rPr lang="en-US" sz="2200"/>
              <a:t>Apply Bernoulli’s eq from pt 1 to pt 3</a:t>
            </a:r>
          </a:p>
          <a:p>
            <a:pPr algn="ctr">
              <a:spcBef>
                <a:spcPct val="50000"/>
              </a:spcBef>
            </a:pPr>
            <a:r>
              <a:rPr lang="en-US" sz="2200"/>
              <a:t>P</a:t>
            </a:r>
            <a:r>
              <a:rPr lang="en-US" sz="2200" baseline="-25000"/>
              <a:t>1</a:t>
            </a:r>
            <a:r>
              <a:rPr lang="en-US" sz="2200"/>
              <a:t>/</a:t>
            </a:r>
            <a:r>
              <a:rPr lang="en-US" sz="2200">
                <a:latin typeface="Symbol" charset="2"/>
              </a:rPr>
              <a:t>g</a:t>
            </a:r>
            <a:r>
              <a:rPr lang="en-US" sz="2200" baseline="-25000"/>
              <a:t>H2O</a:t>
            </a:r>
            <a:r>
              <a:rPr lang="en-US" sz="2200"/>
              <a:t> + V</a:t>
            </a:r>
            <a:r>
              <a:rPr lang="en-US" sz="2200" baseline="-25000"/>
              <a:t>1</a:t>
            </a:r>
            <a:r>
              <a:rPr lang="en-US" sz="2200" baseline="30000"/>
              <a:t>2</a:t>
            </a:r>
            <a:r>
              <a:rPr lang="en-US" sz="2200"/>
              <a:t>/2g + h = P</a:t>
            </a:r>
            <a:r>
              <a:rPr lang="en-US" sz="2200" baseline="-25000"/>
              <a:t>3</a:t>
            </a:r>
            <a:r>
              <a:rPr lang="en-US" sz="2200"/>
              <a:t>/</a:t>
            </a:r>
            <a:r>
              <a:rPr lang="en-US" sz="2200">
                <a:latin typeface="Symbol" charset="2"/>
              </a:rPr>
              <a:t>g</a:t>
            </a:r>
            <a:r>
              <a:rPr lang="en-US" sz="2200" baseline="-25000"/>
              <a:t>H20</a:t>
            </a:r>
            <a:r>
              <a:rPr lang="en-US" sz="2200"/>
              <a:t> + V</a:t>
            </a:r>
            <a:r>
              <a:rPr lang="en-US" sz="2200" baseline="-25000"/>
              <a:t>3</a:t>
            </a:r>
            <a:r>
              <a:rPr lang="en-US" sz="2200" baseline="30000"/>
              <a:t>2</a:t>
            </a:r>
            <a:r>
              <a:rPr lang="en-US" sz="2200"/>
              <a:t>/2g – H</a:t>
            </a:r>
          </a:p>
          <a:p>
            <a:pPr algn="ctr">
              <a:spcBef>
                <a:spcPct val="50000"/>
              </a:spcBef>
            </a:pPr>
            <a:r>
              <a:rPr lang="en-US" sz="2200"/>
              <a:t>Simplify to </a:t>
            </a:r>
            <a:r>
              <a:rPr lang="en-US" sz="2200">
                <a:sym typeface="Wingdings" pitchFamily="2" charset="2"/>
              </a:rPr>
              <a:t> h + H = V</a:t>
            </a:r>
            <a:r>
              <a:rPr lang="en-US" sz="2200" baseline="-25000">
                <a:sym typeface="Wingdings" pitchFamily="2" charset="2"/>
              </a:rPr>
              <a:t>3</a:t>
            </a:r>
            <a:r>
              <a:rPr lang="en-US" sz="2200" baseline="30000">
                <a:sym typeface="Wingdings" pitchFamily="2" charset="2"/>
              </a:rPr>
              <a:t>2</a:t>
            </a:r>
            <a:r>
              <a:rPr lang="en-US" sz="2200">
                <a:sym typeface="Wingdings" pitchFamily="2" charset="2"/>
              </a:rPr>
              <a:t>/2g</a:t>
            </a:r>
          </a:p>
          <a:p>
            <a:pPr algn="ctr">
              <a:spcBef>
                <a:spcPct val="50000"/>
              </a:spcBef>
            </a:pPr>
            <a:r>
              <a:rPr lang="en-US" sz="2200">
                <a:sym typeface="Wingdings" pitchFamily="2" charset="2"/>
              </a:rPr>
              <a:t>Solving for V  </a:t>
            </a:r>
            <a:r>
              <a:rPr lang="en-US" sz="2400" b="1">
                <a:sym typeface="Wingdings" pitchFamily="2" charset="2"/>
              </a:rPr>
              <a:t>V</a:t>
            </a:r>
            <a:r>
              <a:rPr lang="en-US" sz="2400" b="1" baseline="-25000">
                <a:sym typeface="Wingdings" pitchFamily="2" charset="2"/>
              </a:rPr>
              <a:t>3</a:t>
            </a:r>
            <a:r>
              <a:rPr lang="en-US" sz="2400" b="1">
                <a:sym typeface="Wingdings" pitchFamily="2" charset="2"/>
              </a:rPr>
              <a:t> =</a:t>
            </a:r>
            <a:r>
              <a:rPr lang="en-US" sz="2200">
                <a:sym typeface="Wingdings" pitchFamily="2" charset="2"/>
              </a:rPr>
              <a:t> </a:t>
            </a:r>
            <a:r>
              <a:rPr lang="en-US" sz="2800">
                <a:sym typeface="Wingdings" pitchFamily="2" charset="2"/>
              </a:rPr>
              <a:t>√</a:t>
            </a:r>
            <a:r>
              <a:rPr lang="en-US" sz="2400" b="1">
                <a:sym typeface="Wingdings" pitchFamily="2" charset="2"/>
              </a:rPr>
              <a:t>( 2g ( h + H ))</a:t>
            </a:r>
            <a:endParaRPr lang="en-US" sz="2400" b="1"/>
          </a:p>
          <a:p>
            <a:pPr algn="ctr">
              <a:spcBef>
                <a:spcPct val="50000"/>
              </a:spcBef>
            </a:pPr>
            <a:endParaRPr lang="en-US" sz="2200"/>
          </a:p>
        </p:txBody>
      </p:sp>
      <p:sp>
        <p:nvSpPr>
          <p:cNvPr id="97301" name="Line 21"/>
          <p:cNvSpPr>
            <a:spLocks noChangeShapeType="1"/>
          </p:cNvSpPr>
          <p:nvPr/>
        </p:nvSpPr>
        <p:spPr bwMode="auto">
          <a:xfrm flipV="1">
            <a:off x="6400800" y="3657600"/>
            <a:ext cx="2209800" cy="0"/>
          </a:xfrm>
          <a:prstGeom prst="line">
            <a:avLst/>
          </a:prstGeom>
          <a:noFill/>
          <a:ln w="9525">
            <a:solidFill>
              <a:schemeClr val="tx1"/>
            </a:solidFill>
            <a:round/>
            <a:headEnd/>
            <a:tailEnd/>
          </a:ln>
          <a:effectLst/>
        </p:spPr>
        <p:txBody>
          <a:bodyPr wrap="none" anchor="ctr"/>
          <a:lstStyle/>
          <a:p>
            <a:endParaRPr lang="en-US"/>
          </a:p>
        </p:txBody>
      </p:sp>
      <p:sp>
        <p:nvSpPr>
          <p:cNvPr id="97302" name="Line 22"/>
          <p:cNvSpPr>
            <a:spLocks noChangeShapeType="1"/>
          </p:cNvSpPr>
          <p:nvPr/>
        </p:nvSpPr>
        <p:spPr bwMode="auto">
          <a:xfrm flipH="1">
            <a:off x="1600200" y="4343400"/>
            <a:ext cx="4038600" cy="2133600"/>
          </a:xfrm>
          <a:prstGeom prst="line">
            <a:avLst/>
          </a:prstGeom>
          <a:noFill/>
          <a:ln w="9525">
            <a:solidFill>
              <a:schemeClr val="bg2"/>
            </a:solidFill>
            <a:round/>
            <a:headEnd/>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685800" y="0"/>
            <a:ext cx="7772400" cy="766763"/>
          </a:xfrm>
          <a:prstGeom prst="rect">
            <a:avLst/>
          </a:prstGeom>
          <a:noFill/>
          <a:ln w="9525">
            <a:noFill/>
            <a:miter lim="800000"/>
            <a:headEnd/>
            <a:tailEnd/>
          </a:ln>
          <a:effectLst/>
        </p:spPr>
        <p:txBody>
          <a:bodyPr>
            <a:spAutoFit/>
          </a:bodyPr>
          <a:lstStyle/>
          <a:p>
            <a:pPr algn="ctr">
              <a:spcBef>
                <a:spcPct val="50000"/>
              </a:spcBef>
            </a:pPr>
            <a:r>
              <a:rPr lang="en-US" sz="4400"/>
              <a:t>The Continuity Equation</a:t>
            </a:r>
          </a:p>
        </p:txBody>
      </p:sp>
      <p:sp>
        <p:nvSpPr>
          <p:cNvPr id="95237" name="Text Box 5"/>
          <p:cNvSpPr txBox="1">
            <a:spLocks noChangeArrowheads="1"/>
          </p:cNvSpPr>
          <p:nvPr/>
        </p:nvSpPr>
        <p:spPr bwMode="auto">
          <a:xfrm>
            <a:off x="0" y="838200"/>
            <a:ext cx="8991600" cy="2435225"/>
          </a:xfrm>
          <a:prstGeom prst="rect">
            <a:avLst/>
          </a:prstGeom>
          <a:solidFill>
            <a:srgbClr val="004080"/>
          </a:solidFill>
          <a:ln w="9525">
            <a:noFill/>
            <a:miter lim="800000"/>
            <a:headEnd/>
            <a:tailEnd/>
          </a:ln>
          <a:effectLst/>
        </p:spPr>
        <p:txBody>
          <a:bodyPr>
            <a:spAutoFit/>
          </a:bodyPr>
          <a:lstStyle/>
          <a:p>
            <a:pPr algn="ctr">
              <a:spcBef>
                <a:spcPct val="50000"/>
              </a:spcBef>
            </a:pPr>
            <a:r>
              <a:rPr lang="en-US" sz="2000"/>
              <a:t>Why does a hose with a nozzle shoot water further?</a:t>
            </a:r>
          </a:p>
          <a:p>
            <a:pPr algn="ctr">
              <a:spcBef>
                <a:spcPct val="50000"/>
              </a:spcBef>
            </a:pPr>
            <a:r>
              <a:rPr lang="en-US" sz="2000"/>
              <a:t>Conservation of Mass:                                                                             In a confined system, all of the mass that enters the system, must also exit the system at the same time. </a:t>
            </a:r>
          </a:p>
          <a:p>
            <a:pPr algn="ctr">
              <a:spcBef>
                <a:spcPct val="50000"/>
              </a:spcBef>
            </a:pPr>
            <a:r>
              <a:rPr lang="en-US" sz="2000"/>
              <a:t>Flow rate = Q = Area x Velocity   </a:t>
            </a:r>
          </a:p>
          <a:p>
            <a:pPr algn="ctr">
              <a:spcBef>
                <a:spcPct val="50000"/>
              </a:spcBef>
            </a:pPr>
            <a:r>
              <a:rPr lang="en-US" sz="2200">
                <a:latin typeface="Symbol" charset="2"/>
              </a:rPr>
              <a:t>r</a:t>
            </a:r>
            <a:r>
              <a:rPr lang="en-US" sz="2000" baseline="-25000"/>
              <a:t>1</a:t>
            </a:r>
            <a:r>
              <a:rPr lang="en-US" sz="2000"/>
              <a:t>A</a:t>
            </a:r>
            <a:r>
              <a:rPr lang="en-US" sz="2000" baseline="-25000"/>
              <a:t>1</a:t>
            </a:r>
            <a:r>
              <a:rPr lang="en-US" sz="2000"/>
              <a:t>V</a:t>
            </a:r>
            <a:r>
              <a:rPr lang="en-US" sz="2000" baseline="-25000"/>
              <a:t>1</a:t>
            </a:r>
            <a:r>
              <a:rPr lang="en-US" sz="2000"/>
              <a:t>(mass inflow rate) = </a:t>
            </a:r>
            <a:r>
              <a:rPr lang="en-US" sz="2200">
                <a:latin typeface="Symbol" charset="2"/>
              </a:rPr>
              <a:t>r</a:t>
            </a:r>
            <a:r>
              <a:rPr lang="en-US" sz="2000" baseline="-25000"/>
              <a:t>2</a:t>
            </a:r>
            <a:r>
              <a:rPr lang="en-US" sz="2000"/>
              <a:t>A</a:t>
            </a:r>
            <a:r>
              <a:rPr lang="en-US" sz="2000" baseline="-25000"/>
              <a:t>2</a:t>
            </a:r>
            <a:r>
              <a:rPr lang="en-US" sz="2000"/>
              <a:t>V</a:t>
            </a:r>
            <a:r>
              <a:rPr lang="en-US" sz="2000" baseline="-25000"/>
              <a:t>2</a:t>
            </a:r>
            <a:r>
              <a:rPr lang="en-US" sz="2000"/>
              <a:t>( mass outflow rate)</a:t>
            </a:r>
            <a:endParaRPr lang="el-GR" sz="2000"/>
          </a:p>
        </p:txBody>
      </p:sp>
      <p:pic>
        <p:nvPicPr>
          <p:cNvPr id="95238" name="Picture 6" descr="bernoulli3"/>
          <p:cNvPicPr>
            <a:picLocks noGrp="1" noChangeAspect="1" noChangeArrowheads="1"/>
          </p:cNvPicPr>
          <p:nvPr>
            <p:ph/>
          </p:nvPr>
        </p:nvPicPr>
        <p:blipFill>
          <a:blip r:embed="rId2"/>
          <a:srcRect l="6482" t="18303" r="22223" b="14015"/>
          <a:stretch>
            <a:fillRect/>
          </a:stretch>
        </p:blipFill>
        <p:spPr>
          <a:xfrm>
            <a:off x="152400" y="3810000"/>
            <a:ext cx="4648200" cy="2819400"/>
          </a:xfrm>
          <a:noFill/>
          <a:ln/>
        </p:spPr>
      </p:pic>
      <p:sp>
        <p:nvSpPr>
          <p:cNvPr id="95240" name="Text Box 8"/>
          <p:cNvSpPr txBox="1">
            <a:spLocks noChangeArrowheads="1"/>
          </p:cNvSpPr>
          <p:nvPr/>
        </p:nvSpPr>
        <p:spPr bwMode="auto">
          <a:xfrm>
            <a:off x="4953000" y="3505200"/>
            <a:ext cx="3962400" cy="3157538"/>
          </a:xfrm>
          <a:prstGeom prst="rect">
            <a:avLst/>
          </a:prstGeom>
          <a:solidFill>
            <a:srgbClr val="004080"/>
          </a:solidFill>
          <a:ln w="9525">
            <a:noFill/>
            <a:miter lim="800000"/>
            <a:headEnd/>
            <a:tailEnd/>
          </a:ln>
          <a:effectLst/>
        </p:spPr>
        <p:txBody>
          <a:bodyPr>
            <a:spAutoFit/>
          </a:bodyPr>
          <a:lstStyle/>
          <a:p>
            <a:pPr algn="ctr">
              <a:spcBef>
                <a:spcPct val="50000"/>
              </a:spcBef>
            </a:pPr>
            <a:r>
              <a:rPr lang="en-US" sz="2000"/>
              <a:t>If the fluid at both points is the same, then the density drops out, and you get the continuity equation:                              A</a:t>
            </a:r>
            <a:r>
              <a:rPr lang="en-US" sz="2000" baseline="-25000"/>
              <a:t>1</a:t>
            </a:r>
            <a:r>
              <a:rPr lang="en-US" sz="2000"/>
              <a:t>V</a:t>
            </a:r>
            <a:r>
              <a:rPr lang="en-US" sz="2000" baseline="-25000"/>
              <a:t>1</a:t>
            </a:r>
            <a:r>
              <a:rPr lang="en-US" sz="2000"/>
              <a:t> =A</a:t>
            </a:r>
            <a:r>
              <a:rPr lang="en-US" sz="2000" baseline="-25000"/>
              <a:t>2</a:t>
            </a:r>
            <a:r>
              <a:rPr lang="en-US" sz="2000"/>
              <a:t>V</a:t>
            </a:r>
            <a:r>
              <a:rPr lang="en-US" sz="2000" baseline="-25000"/>
              <a:t>2</a:t>
            </a:r>
          </a:p>
          <a:p>
            <a:pPr algn="ctr">
              <a:spcBef>
                <a:spcPct val="50000"/>
              </a:spcBef>
            </a:pPr>
            <a:r>
              <a:rPr lang="en-US" sz="2000"/>
              <a:t>Therefore                                If A</a:t>
            </a:r>
            <a:r>
              <a:rPr lang="en-US" sz="2000" baseline="-25000"/>
              <a:t>2</a:t>
            </a:r>
            <a:r>
              <a:rPr lang="en-US" sz="2000"/>
              <a:t> &lt; A</a:t>
            </a:r>
            <a:r>
              <a:rPr lang="en-US" sz="2000" baseline="-25000"/>
              <a:t>1</a:t>
            </a:r>
            <a:r>
              <a:rPr lang="en-US" sz="2000"/>
              <a:t> then V</a:t>
            </a:r>
            <a:r>
              <a:rPr lang="en-US" sz="2000" baseline="-25000"/>
              <a:t>2</a:t>
            </a:r>
            <a:r>
              <a:rPr lang="en-US" sz="2000"/>
              <a:t> &gt;</a:t>
            </a:r>
            <a:r>
              <a:rPr lang="en-US" sz="2000" baseline="-25000"/>
              <a:t> </a:t>
            </a:r>
            <a:r>
              <a:rPr lang="en-US" sz="2000"/>
              <a:t>V</a:t>
            </a:r>
            <a:r>
              <a:rPr lang="en-US" sz="2000" baseline="-25000"/>
              <a:t>1</a:t>
            </a:r>
          </a:p>
          <a:p>
            <a:pPr algn="ctr">
              <a:spcBef>
                <a:spcPct val="50000"/>
              </a:spcBef>
            </a:pPr>
            <a:r>
              <a:rPr lang="en-US" sz="2000"/>
              <a:t>Thus, water exiting a nozzle has a higher velocity</a:t>
            </a:r>
          </a:p>
        </p:txBody>
      </p:sp>
      <p:sp>
        <p:nvSpPr>
          <p:cNvPr id="95241" name="Text Box 9"/>
          <p:cNvSpPr txBox="1">
            <a:spLocks noChangeArrowheads="1"/>
          </p:cNvSpPr>
          <p:nvPr/>
        </p:nvSpPr>
        <p:spPr bwMode="auto">
          <a:xfrm>
            <a:off x="304800" y="6019800"/>
            <a:ext cx="1981200" cy="36830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Q</a:t>
            </a:r>
            <a:r>
              <a:rPr lang="en-US" baseline="-25000">
                <a:solidFill>
                  <a:srgbClr val="000000"/>
                </a:solidFill>
              </a:rPr>
              <a:t>1</a:t>
            </a:r>
            <a:r>
              <a:rPr lang="en-US">
                <a:solidFill>
                  <a:srgbClr val="000000"/>
                </a:solidFill>
              </a:rPr>
              <a:t> = A</a:t>
            </a:r>
            <a:r>
              <a:rPr lang="en-US" baseline="-25000">
                <a:solidFill>
                  <a:srgbClr val="000000"/>
                </a:solidFill>
              </a:rPr>
              <a:t>1</a:t>
            </a:r>
            <a:r>
              <a:rPr lang="en-US">
                <a:solidFill>
                  <a:srgbClr val="000000"/>
                </a:solidFill>
              </a:rPr>
              <a:t>V</a:t>
            </a:r>
            <a:r>
              <a:rPr lang="en-US" baseline="-25000">
                <a:solidFill>
                  <a:srgbClr val="000000"/>
                </a:solidFill>
              </a:rPr>
              <a:t>1</a:t>
            </a:r>
            <a:endParaRPr lang="en-US">
              <a:solidFill>
                <a:srgbClr val="000000"/>
              </a:solidFill>
            </a:endParaRPr>
          </a:p>
        </p:txBody>
      </p:sp>
      <p:sp>
        <p:nvSpPr>
          <p:cNvPr id="95242" name="Text Box 10"/>
          <p:cNvSpPr txBox="1">
            <a:spLocks noChangeArrowheads="1"/>
          </p:cNvSpPr>
          <p:nvPr/>
        </p:nvSpPr>
        <p:spPr bwMode="auto">
          <a:xfrm>
            <a:off x="838200" y="4648200"/>
            <a:ext cx="609600" cy="36830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A</a:t>
            </a:r>
            <a:r>
              <a:rPr lang="en-US" baseline="-25000">
                <a:solidFill>
                  <a:srgbClr val="000000"/>
                </a:solidFill>
              </a:rPr>
              <a:t>1</a:t>
            </a:r>
            <a:endParaRPr lang="en-US">
              <a:solidFill>
                <a:srgbClr val="000000"/>
              </a:solidFill>
            </a:endParaRPr>
          </a:p>
        </p:txBody>
      </p:sp>
      <p:sp>
        <p:nvSpPr>
          <p:cNvPr id="95243" name="Text Box 11"/>
          <p:cNvSpPr txBox="1">
            <a:spLocks noChangeArrowheads="1"/>
          </p:cNvSpPr>
          <p:nvPr/>
        </p:nvSpPr>
        <p:spPr bwMode="auto">
          <a:xfrm>
            <a:off x="381000" y="4343400"/>
            <a:ext cx="838200" cy="398463"/>
          </a:xfrm>
          <a:prstGeom prst="rect">
            <a:avLst/>
          </a:prstGeom>
          <a:noFill/>
          <a:ln w="9525">
            <a:noFill/>
            <a:miter lim="800000"/>
            <a:headEnd/>
            <a:tailEnd/>
          </a:ln>
          <a:effectLst/>
        </p:spPr>
        <p:txBody>
          <a:bodyPr>
            <a:spAutoFit/>
          </a:bodyPr>
          <a:lstStyle/>
          <a:p>
            <a:pPr>
              <a:spcBef>
                <a:spcPct val="50000"/>
              </a:spcBef>
            </a:pPr>
            <a:r>
              <a:rPr lang="en-US" sz="2000">
                <a:solidFill>
                  <a:srgbClr val="000000"/>
                </a:solidFill>
              </a:rPr>
              <a:t>V</a:t>
            </a:r>
            <a:r>
              <a:rPr lang="en-US" sz="2000" baseline="-25000">
                <a:solidFill>
                  <a:srgbClr val="000000"/>
                </a:solidFill>
              </a:rPr>
              <a:t>1</a:t>
            </a:r>
            <a:r>
              <a:rPr lang="en-US" sz="2000">
                <a:solidFill>
                  <a:srgbClr val="000000"/>
                </a:solidFill>
              </a:rPr>
              <a:t> -&gt;</a:t>
            </a:r>
          </a:p>
        </p:txBody>
      </p:sp>
      <p:sp>
        <p:nvSpPr>
          <p:cNvPr id="95244" name="Text Box 12"/>
          <p:cNvSpPr txBox="1">
            <a:spLocks noChangeArrowheads="1"/>
          </p:cNvSpPr>
          <p:nvPr/>
        </p:nvSpPr>
        <p:spPr bwMode="auto">
          <a:xfrm>
            <a:off x="2819400" y="5562600"/>
            <a:ext cx="1524000" cy="36830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Q</a:t>
            </a:r>
            <a:r>
              <a:rPr lang="en-US" baseline="-25000">
                <a:solidFill>
                  <a:srgbClr val="000000"/>
                </a:solidFill>
              </a:rPr>
              <a:t>2</a:t>
            </a:r>
            <a:r>
              <a:rPr lang="en-US">
                <a:solidFill>
                  <a:srgbClr val="000000"/>
                </a:solidFill>
              </a:rPr>
              <a:t> = A</a:t>
            </a:r>
            <a:r>
              <a:rPr lang="en-US" baseline="-25000">
                <a:solidFill>
                  <a:srgbClr val="000000"/>
                </a:solidFill>
              </a:rPr>
              <a:t>2</a:t>
            </a:r>
            <a:r>
              <a:rPr lang="en-US">
                <a:solidFill>
                  <a:srgbClr val="000000"/>
                </a:solidFill>
              </a:rPr>
              <a:t>V</a:t>
            </a:r>
            <a:r>
              <a:rPr lang="en-US" baseline="-25000">
                <a:solidFill>
                  <a:srgbClr val="000000"/>
                </a:solidFill>
              </a:rPr>
              <a:t>2</a:t>
            </a:r>
            <a:endParaRPr lang="en-US">
              <a:solidFill>
                <a:srgbClr val="000000"/>
              </a:solidFill>
            </a:endParaRPr>
          </a:p>
        </p:txBody>
      </p:sp>
      <p:sp>
        <p:nvSpPr>
          <p:cNvPr id="95245" name="Text Box 13"/>
          <p:cNvSpPr txBox="1">
            <a:spLocks noChangeArrowheads="1"/>
          </p:cNvSpPr>
          <p:nvPr/>
        </p:nvSpPr>
        <p:spPr bwMode="auto">
          <a:xfrm>
            <a:off x="2286000" y="6019800"/>
            <a:ext cx="2362200" cy="520700"/>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rPr>
              <a:t>A</a:t>
            </a:r>
            <a:r>
              <a:rPr lang="en-US" sz="2800" baseline="-25000">
                <a:solidFill>
                  <a:schemeClr val="bg2"/>
                </a:solidFill>
              </a:rPr>
              <a:t>1</a:t>
            </a:r>
            <a:r>
              <a:rPr lang="en-US" sz="2800">
                <a:solidFill>
                  <a:schemeClr val="bg2"/>
                </a:solidFill>
              </a:rPr>
              <a:t>V</a:t>
            </a:r>
            <a:r>
              <a:rPr lang="en-US" sz="2800" baseline="-25000">
                <a:solidFill>
                  <a:schemeClr val="bg2"/>
                </a:solidFill>
              </a:rPr>
              <a:t>1</a:t>
            </a:r>
            <a:r>
              <a:rPr lang="en-US" sz="2800">
                <a:solidFill>
                  <a:schemeClr val="bg2"/>
                </a:solidFill>
              </a:rPr>
              <a:t> = A</a:t>
            </a:r>
            <a:r>
              <a:rPr lang="en-US" sz="2800" baseline="-25000">
                <a:solidFill>
                  <a:schemeClr val="bg2"/>
                </a:solidFill>
              </a:rPr>
              <a:t>2</a:t>
            </a:r>
            <a:r>
              <a:rPr lang="en-US" sz="2800">
                <a:solidFill>
                  <a:schemeClr val="bg2"/>
                </a:solidFill>
              </a:rPr>
              <a:t>V</a:t>
            </a:r>
            <a:r>
              <a:rPr lang="en-US" sz="2800" baseline="-25000">
                <a:solidFill>
                  <a:schemeClr val="bg2"/>
                </a:solidFill>
              </a:rPr>
              <a:t>2</a:t>
            </a:r>
            <a:endParaRPr lang="en-US" sz="2800">
              <a:solidFill>
                <a:schemeClr val="bg2"/>
              </a:solidFill>
            </a:endParaRPr>
          </a:p>
        </p:txBody>
      </p:sp>
      <p:sp>
        <p:nvSpPr>
          <p:cNvPr id="95246" name="Text Box 14"/>
          <p:cNvSpPr txBox="1">
            <a:spLocks noChangeArrowheads="1"/>
          </p:cNvSpPr>
          <p:nvPr/>
        </p:nvSpPr>
        <p:spPr bwMode="auto">
          <a:xfrm>
            <a:off x="3810000" y="4648200"/>
            <a:ext cx="1066800" cy="336550"/>
          </a:xfrm>
          <a:prstGeom prst="rect">
            <a:avLst/>
          </a:prstGeom>
          <a:noFill/>
          <a:ln w="9525">
            <a:noFill/>
            <a:miter lim="800000"/>
            <a:headEnd/>
            <a:tailEnd/>
          </a:ln>
          <a:effectLst/>
        </p:spPr>
        <p:txBody>
          <a:bodyPr>
            <a:spAutoFit/>
          </a:bodyPr>
          <a:lstStyle/>
          <a:p>
            <a:pPr>
              <a:spcBef>
                <a:spcPct val="50000"/>
              </a:spcBef>
            </a:pPr>
            <a:r>
              <a:rPr lang="en-US" sz="1600">
                <a:solidFill>
                  <a:srgbClr val="000000"/>
                </a:solidFill>
              </a:rPr>
              <a:t>A</a:t>
            </a:r>
            <a:r>
              <a:rPr lang="en-US" sz="1600" baseline="-25000">
                <a:solidFill>
                  <a:srgbClr val="000000"/>
                </a:solidFill>
              </a:rPr>
              <a:t>2   </a:t>
            </a:r>
            <a:r>
              <a:rPr lang="en-US" sz="1600">
                <a:solidFill>
                  <a:srgbClr val="000000"/>
                </a:solidFill>
              </a:rPr>
              <a:t>V</a:t>
            </a:r>
            <a:r>
              <a:rPr lang="en-US" sz="1600" baseline="-25000">
                <a:solidFill>
                  <a:srgbClr val="000000"/>
                </a:solidFill>
              </a:rPr>
              <a:t>2</a:t>
            </a:r>
            <a:r>
              <a:rPr lang="en-US" sz="1600">
                <a:solidFill>
                  <a:srgbClr val="000000"/>
                </a:solidFill>
              </a:rPr>
              <a:t> -&gt;</a:t>
            </a:r>
            <a:endParaRPr lang="en-US" sz="1600" baseline="-2500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ext Box 4"/>
          <p:cNvSpPr txBox="1">
            <a:spLocks noChangeArrowheads="1"/>
          </p:cNvSpPr>
          <p:nvPr/>
        </p:nvSpPr>
        <p:spPr bwMode="auto">
          <a:xfrm>
            <a:off x="152400" y="152400"/>
            <a:ext cx="8991600" cy="704850"/>
          </a:xfrm>
          <a:prstGeom prst="rect">
            <a:avLst/>
          </a:prstGeom>
          <a:noFill/>
          <a:ln w="9525">
            <a:noFill/>
            <a:miter lim="800000"/>
            <a:headEnd/>
            <a:tailEnd/>
          </a:ln>
          <a:effectLst/>
        </p:spPr>
        <p:txBody>
          <a:bodyPr>
            <a:spAutoFit/>
          </a:bodyPr>
          <a:lstStyle/>
          <a:p>
            <a:pPr algn="ctr">
              <a:spcBef>
                <a:spcPct val="50000"/>
              </a:spcBef>
            </a:pPr>
            <a:r>
              <a:rPr lang="en-US" sz="4000" b="1"/>
              <a:t>Free Jets</a:t>
            </a:r>
          </a:p>
        </p:txBody>
      </p:sp>
      <p:sp>
        <p:nvSpPr>
          <p:cNvPr id="101384" name="Text Box 8"/>
          <p:cNvSpPr txBox="1">
            <a:spLocks noChangeArrowheads="1"/>
          </p:cNvSpPr>
          <p:nvPr/>
        </p:nvSpPr>
        <p:spPr bwMode="auto">
          <a:xfrm>
            <a:off x="0" y="4495800"/>
            <a:ext cx="9144000" cy="14382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The velocity of a jet of water is clearly related to the depth of water above the hole.  The greater the depth, the higher the velocity. Similar behavior can be seen as water flows at a very high velocity from the reservoir behind a large dam such as Hoover Dam</a:t>
            </a:r>
          </a:p>
        </p:txBody>
      </p:sp>
      <p:graphicFrame>
        <p:nvGraphicFramePr>
          <p:cNvPr id="198656" name="Object 1024">
            <a:hlinkClick r:id="" action="ppaction://ole?verb=0"/>
          </p:cNvPr>
          <p:cNvGraphicFramePr>
            <a:graphicFrameLocks noChangeAspect="1"/>
          </p:cNvGraphicFramePr>
          <p:nvPr>
            <p:ph/>
          </p:nvPr>
        </p:nvGraphicFramePr>
        <p:xfrm>
          <a:off x="2590800" y="914400"/>
          <a:ext cx="4121150" cy="3451225"/>
        </p:xfrm>
        <a:graphic>
          <a:graphicData uri="http://schemas.openxmlformats.org/presentationml/2006/ole">
            <p:oleObj spid="_x0000_s198656" name="Media Clip" r:id="rId3" imgW="3048426" imgH="2553056" progId="Package">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0" y="228600"/>
            <a:ext cx="9144000" cy="612775"/>
          </a:xfrm>
          <a:prstGeom prst="rect">
            <a:avLst/>
          </a:prstGeom>
          <a:noFill/>
          <a:ln w="9525">
            <a:noFill/>
            <a:miter lim="800000"/>
            <a:headEnd/>
            <a:tailEnd/>
          </a:ln>
          <a:effectLst/>
        </p:spPr>
        <p:txBody>
          <a:bodyPr>
            <a:spAutoFit/>
          </a:bodyPr>
          <a:lstStyle/>
          <a:p>
            <a:pPr algn="ctr">
              <a:spcBef>
                <a:spcPct val="50000"/>
              </a:spcBef>
            </a:pPr>
            <a:r>
              <a:rPr lang="en-US" sz="3400"/>
              <a:t>The Energy Line and the Hydraulic Grade Line</a:t>
            </a:r>
          </a:p>
        </p:txBody>
      </p:sp>
      <p:sp>
        <p:nvSpPr>
          <p:cNvPr id="109573" name="Text Box 5"/>
          <p:cNvSpPr txBox="1">
            <a:spLocks noChangeArrowheads="1"/>
          </p:cNvSpPr>
          <p:nvPr/>
        </p:nvSpPr>
        <p:spPr bwMode="auto">
          <a:xfrm>
            <a:off x="381000" y="990600"/>
            <a:ext cx="8305800" cy="57308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Looking at the Bernoulli equation again:</a:t>
            </a:r>
          </a:p>
          <a:p>
            <a:pPr algn="ctr">
              <a:spcBef>
                <a:spcPct val="50000"/>
              </a:spcBef>
            </a:pPr>
            <a:r>
              <a:rPr lang="en-US" sz="2200"/>
              <a:t>P/</a:t>
            </a:r>
            <a:r>
              <a:rPr lang="el-GR" sz="2200">
                <a:latin typeface="Symbol" charset="2"/>
              </a:rPr>
              <a:t>g</a:t>
            </a:r>
            <a:r>
              <a:rPr lang="en-US" sz="2200"/>
              <a:t> + V</a:t>
            </a:r>
            <a:r>
              <a:rPr lang="en-US" sz="2200" baseline="30000"/>
              <a:t>2</a:t>
            </a:r>
            <a:r>
              <a:rPr lang="en-US" sz="2200"/>
              <a:t>/2g + z = constant on a streamline                             This constant is called the total head (energy), H</a:t>
            </a:r>
          </a:p>
          <a:p>
            <a:pPr algn="ctr">
              <a:spcBef>
                <a:spcPct val="50000"/>
              </a:spcBef>
            </a:pPr>
            <a:r>
              <a:rPr lang="en-US" sz="2200"/>
              <a:t>Because energy is assumed to be conserved, at any point along the streamline, the total head is always constant</a:t>
            </a:r>
          </a:p>
          <a:p>
            <a:pPr algn="ctr">
              <a:spcBef>
                <a:spcPct val="50000"/>
              </a:spcBef>
            </a:pPr>
            <a:r>
              <a:rPr lang="en-US" sz="2200"/>
              <a:t>Each term in the Bernoulli equation is a type of head.</a:t>
            </a:r>
          </a:p>
          <a:p>
            <a:pPr algn="ctr">
              <a:spcBef>
                <a:spcPct val="50000"/>
              </a:spcBef>
            </a:pPr>
            <a:r>
              <a:rPr lang="en-US" sz="2200">
                <a:solidFill>
                  <a:srgbClr val="FFFF00"/>
                </a:solidFill>
              </a:rPr>
              <a:t>P/</a:t>
            </a:r>
            <a:r>
              <a:rPr lang="el-GR" sz="2200">
                <a:solidFill>
                  <a:srgbClr val="FFFF00"/>
                </a:solidFill>
                <a:latin typeface="Symbol" charset="2"/>
              </a:rPr>
              <a:t>g</a:t>
            </a:r>
            <a:r>
              <a:rPr lang="en-US" sz="2200">
                <a:solidFill>
                  <a:srgbClr val="FFFF00"/>
                </a:solidFill>
              </a:rPr>
              <a:t> = Pressure Head</a:t>
            </a:r>
          </a:p>
          <a:p>
            <a:pPr algn="ctr">
              <a:spcBef>
                <a:spcPct val="50000"/>
              </a:spcBef>
            </a:pPr>
            <a:r>
              <a:rPr lang="en-US" sz="2200">
                <a:solidFill>
                  <a:srgbClr val="FFFF00"/>
                </a:solidFill>
              </a:rPr>
              <a:t>V</a:t>
            </a:r>
            <a:r>
              <a:rPr lang="en-US" sz="2200" baseline="30000">
                <a:solidFill>
                  <a:srgbClr val="FFFF00"/>
                </a:solidFill>
              </a:rPr>
              <a:t>2</a:t>
            </a:r>
            <a:r>
              <a:rPr lang="en-US" sz="2200">
                <a:solidFill>
                  <a:srgbClr val="FFFF00"/>
                </a:solidFill>
              </a:rPr>
              <a:t>/2g = Velocity Head</a:t>
            </a:r>
          </a:p>
          <a:p>
            <a:pPr algn="ctr">
              <a:spcBef>
                <a:spcPct val="50000"/>
              </a:spcBef>
            </a:pPr>
            <a:r>
              <a:rPr lang="en-US" sz="2200">
                <a:solidFill>
                  <a:srgbClr val="FFFF00"/>
                </a:solidFill>
              </a:rPr>
              <a:t>Z = elevation head</a:t>
            </a:r>
          </a:p>
          <a:p>
            <a:pPr algn="ctr">
              <a:spcBef>
                <a:spcPct val="50000"/>
              </a:spcBef>
            </a:pPr>
            <a:r>
              <a:rPr lang="en-US" sz="2200"/>
              <a:t>These three heads summed equals H = total energy</a:t>
            </a:r>
          </a:p>
          <a:p>
            <a:pPr algn="ctr">
              <a:spcBef>
                <a:spcPct val="50000"/>
              </a:spcBef>
            </a:pPr>
            <a:endParaRPr lang="en-US" sz="2200"/>
          </a:p>
          <a:p>
            <a:pPr algn="ctr">
              <a:spcBef>
                <a:spcPct val="50000"/>
              </a:spcBef>
            </a:pPr>
            <a:r>
              <a:rPr lang="en-US" sz="2200"/>
              <a:t>Next we will look at this graphically… </a:t>
            </a:r>
            <a:endParaRPr lang="el-GR" sz="22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Text Box 4"/>
          <p:cNvSpPr txBox="1">
            <a:spLocks noChangeArrowheads="1"/>
          </p:cNvSpPr>
          <p:nvPr/>
        </p:nvSpPr>
        <p:spPr bwMode="auto">
          <a:xfrm>
            <a:off x="0" y="228600"/>
            <a:ext cx="9144000" cy="612775"/>
          </a:xfrm>
          <a:prstGeom prst="rect">
            <a:avLst/>
          </a:prstGeom>
          <a:noFill/>
          <a:ln w="9525">
            <a:noFill/>
            <a:miter lim="800000"/>
            <a:headEnd/>
            <a:tailEnd/>
          </a:ln>
          <a:effectLst/>
        </p:spPr>
        <p:txBody>
          <a:bodyPr>
            <a:spAutoFit/>
          </a:bodyPr>
          <a:lstStyle/>
          <a:p>
            <a:pPr algn="ctr">
              <a:spcBef>
                <a:spcPct val="50000"/>
              </a:spcBef>
            </a:pPr>
            <a:r>
              <a:rPr lang="en-US" sz="3400"/>
              <a:t>The Energy Line and the Hydraulic Grade Line</a:t>
            </a:r>
          </a:p>
        </p:txBody>
      </p:sp>
      <p:pic>
        <p:nvPicPr>
          <p:cNvPr id="113669" name="Picture 5" descr="elhgl"/>
          <p:cNvPicPr>
            <a:picLocks noGrp="1" noChangeAspect="1" noChangeArrowheads="1"/>
          </p:cNvPicPr>
          <p:nvPr>
            <p:ph/>
          </p:nvPr>
        </p:nvPicPr>
        <p:blipFill>
          <a:blip r:embed="rId2"/>
          <a:srcRect t="9529" b="17592"/>
          <a:stretch>
            <a:fillRect/>
          </a:stretch>
        </p:blipFill>
        <p:spPr>
          <a:xfrm>
            <a:off x="0" y="2438400"/>
            <a:ext cx="5367338" cy="4419600"/>
          </a:xfrm>
          <a:noFill/>
          <a:ln/>
        </p:spPr>
      </p:pic>
      <p:sp>
        <p:nvSpPr>
          <p:cNvPr id="113672" name="Line 8"/>
          <p:cNvSpPr>
            <a:spLocks noChangeShapeType="1"/>
          </p:cNvSpPr>
          <p:nvPr/>
        </p:nvSpPr>
        <p:spPr bwMode="auto">
          <a:xfrm flipV="1">
            <a:off x="2819400" y="4724400"/>
            <a:ext cx="533400" cy="304800"/>
          </a:xfrm>
          <a:prstGeom prst="line">
            <a:avLst/>
          </a:prstGeom>
          <a:noFill/>
          <a:ln w="31750">
            <a:solidFill>
              <a:srgbClr val="FF0000"/>
            </a:solidFill>
            <a:round/>
            <a:headEnd/>
            <a:tailEnd type="triangle" w="med" len="med"/>
          </a:ln>
          <a:effectLst/>
        </p:spPr>
        <p:txBody>
          <a:bodyPr/>
          <a:lstStyle/>
          <a:p>
            <a:endParaRPr lang="en-US"/>
          </a:p>
        </p:txBody>
      </p:sp>
      <p:sp>
        <p:nvSpPr>
          <p:cNvPr id="113673" name="Text Box 9"/>
          <p:cNvSpPr txBox="1">
            <a:spLocks noChangeArrowheads="1"/>
          </p:cNvSpPr>
          <p:nvPr/>
        </p:nvSpPr>
        <p:spPr bwMode="auto">
          <a:xfrm>
            <a:off x="3276600" y="4419600"/>
            <a:ext cx="5334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Q</a:t>
            </a:r>
          </a:p>
        </p:txBody>
      </p:sp>
      <p:sp>
        <p:nvSpPr>
          <p:cNvPr id="113674" name="Line 10"/>
          <p:cNvSpPr>
            <a:spLocks noChangeShapeType="1"/>
          </p:cNvSpPr>
          <p:nvPr/>
        </p:nvSpPr>
        <p:spPr bwMode="auto">
          <a:xfrm flipH="1" flipV="1">
            <a:off x="2057400" y="2286000"/>
            <a:ext cx="2209800" cy="1219200"/>
          </a:xfrm>
          <a:prstGeom prst="line">
            <a:avLst/>
          </a:prstGeom>
          <a:noFill/>
          <a:ln w="44450">
            <a:solidFill>
              <a:srgbClr val="333333"/>
            </a:solidFill>
            <a:round/>
            <a:headEnd/>
            <a:tailEnd type="triangle" w="med" len="med"/>
          </a:ln>
          <a:effectLst/>
        </p:spPr>
        <p:txBody>
          <a:bodyPr/>
          <a:lstStyle/>
          <a:p>
            <a:endParaRPr lang="en-US"/>
          </a:p>
        </p:txBody>
      </p:sp>
      <p:sp>
        <p:nvSpPr>
          <p:cNvPr id="113675" name="Text Box 11"/>
          <p:cNvSpPr txBox="1">
            <a:spLocks noChangeArrowheads="1"/>
          </p:cNvSpPr>
          <p:nvPr/>
        </p:nvSpPr>
        <p:spPr bwMode="auto">
          <a:xfrm>
            <a:off x="304800" y="1371600"/>
            <a:ext cx="2209800" cy="7651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Measures the static pressure</a:t>
            </a:r>
          </a:p>
        </p:txBody>
      </p:sp>
      <p:sp>
        <p:nvSpPr>
          <p:cNvPr id="113676" name="Line 12"/>
          <p:cNvSpPr>
            <a:spLocks noChangeShapeType="1"/>
          </p:cNvSpPr>
          <p:nvPr/>
        </p:nvSpPr>
        <p:spPr bwMode="auto">
          <a:xfrm flipV="1">
            <a:off x="4572000" y="2209800"/>
            <a:ext cx="304800" cy="1219200"/>
          </a:xfrm>
          <a:prstGeom prst="line">
            <a:avLst/>
          </a:prstGeom>
          <a:noFill/>
          <a:ln w="44450">
            <a:solidFill>
              <a:srgbClr val="333333"/>
            </a:solidFill>
            <a:round/>
            <a:headEnd/>
            <a:tailEnd type="triangle" w="med" len="med"/>
          </a:ln>
          <a:effectLst/>
        </p:spPr>
        <p:txBody>
          <a:bodyPr/>
          <a:lstStyle/>
          <a:p>
            <a:endParaRPr lang="en-US"/>
          </a:p>
        </p:txBody>
      </p:sp>
      <p:sp>
        <p:nvSpPr>
          <p:cNvPr id="113677" name="Text Box 13"/>
          <p:cNvSpPr txBox="1">
            <a:spLocks noChangeArrowheads="1"/>
          </p:cNvSpPr>
          <p:nvPr/>
        </p:nvSpPr>
        <p:spPr bwMode="auto">
          <a:xfrm>
            <a:off x="3200400" y="1371600"/>
            <a:ext cx="2133600" cy="7651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Pitot measures the total head</a:t>
            </a:r>
          </a:p>
        </p:txBody>
      </p:sp>
      <p:sp>
        <p:nvSpPr>
          <p:cNvPr id="113678" name="Text Box 14"/>
          <p:cNvSpPr txBox="1">
            <a:spLocks noChangeArrowheads="1"/>
          </p:cNvSpPr>
          <p:nvPr/>
        </p:nvSpPr>
        <p:spPr bwMode="auto">
          <a:xfrm>
            <a:off x="533400" y="2362200"/>
            <a:ext cx="304800" cy="520700"/>
          </a:xfrm>
          <a:prstGeom prst="rect">
            <a:avLst/>
          </a:prstGeom>
          <a:noFill/>
          <a:ln w="9525">
            <a:noFill/>
            <a:miter lim="800000"/>
            <a:headEnd/>
            <a:tailEnd/>
          </a:ln>
          <a:effectLst/>
        </p:spPr>
        <p:txBody>
          <a:bodyPr>
            <a:spAutoFit/>
          </a:bodyPr>
          <a:lstStyle/>
          <a:p>
            <a:pPr>
              <a:spcBef>
                <a:spcPct val="50000"/>
              </a:spcBef>
            </a:pPr>
            <a:r>
              <a:rPr lang="en-US" sz="2800" b="1">
                <a:solidFill>
                  <a:srgbClr val="FF0000"/>
                </a:solidFill>
              </a:rPr>
              <a:t>1</a:t>
            </a:r>
          </a:p>
        </p:txBody>
      </p:sp>
      <p:sp>
        <p:nvSpPr>
          <p:cNvPr id="113680" name="Line 16"/>
          <p:cNvSpPr>
            <a:spLocks noChangeShapeType="1"/>
          </p:cNvSpPr>
          <p:nvPr/>
        </p:nvSpPr>
        <p:spPr bwMode="auto">
          <a:xfrm>
            <a:off x="838200" y="6096000"/>
            <a:ext cx="1295400" cy="0"/>
          </a:xfrm>
          <a:prstGeom prst="line">
            <a:avLst/>
          </a:prstGeom>
          <a:noFill/>
          <a:ln w="22225">
            <a:solidFill>
              <a:srgbClr val="FF0000"/>
            </a:solidFill>
            <a:round/>
            <a:headEnd/>
            <a:tailEnd/>
          </a:ln>
          <a:effectLst/>
        </p:spPr>
        <p:txBody>
          <a:bodyPr/>
          <a:lstStyle/>
          <a:p>
            <a:endParaRPr lang="en-US"/>
          </a:p>
        </p:txBody>
      </p:sp>
      <p:sp>
        <p:nvSpPr>
          <p:cNvPr id="113681" name="Line 17"/>
          <p:cNvSpPr>
            <a:spLocks noChangeShapeType="1"/>
          </p:cNvSpPr>
          <p:nvPr/>
        </p:nvSpPr>
        <p:spPr bwMode="auto">
          <a:xfrm>
            <a:off x="2133600" y="6096000"/>
            <a:ext cx="0" cy="457200"/>
          </a:xfrm>
          <a:prstGeom prst="line">
            <a:avLst/>
          </a:prstGeom>
          <a:noFill/>
          <a:ln w="22225">
            <a:solidFill>
              <a:srgbClr val="FF0000"/>
            </a:solidFill>
            <a:round/>
            <a:headEnd/>
            <a:tailEnd/>
          </a:ln>
          <a:effectLst/>
        </p:spPr>
        <p:txBody>
          <a:bodyPr/>
          <a:lstStyle/>
          <a:p>
            <a:endParaRPr lang="en-US"/>
          </a:p>
        </p:txBody>
      </p:sp>
      <p:sp>
        <p:nvSpPr>
          <p:cNvPr id="113682" name="Text Box 18"/>
          <p:cNvSpPr txBox="1">
            <a:spLocks noChangeArrowheads="1"/>
          </p:cNvSpPr>
          <p:nvPr/>
        </p:nvSpPr>
        <p:spPr bwMode="auto">
          <a:xfrm>
            <a:off x="2133600" y="6172200"/>
            <a:ext cx="5334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Z</a:t>
            </a:r>
          </a:p>
        </p:txBody>
      </p:sp>
      <p:sp>
        <p:nvSpPr>
          <p:cNvPr id="113683" name="Line 19"/>
          <p:cNvSpPr>
            <a:spLocks noChangeShapeType="1"/>
          </p:cNvSpPr>
          <p:nvPr/>
        </p:nvSpPr>
        <p:spPr bwMode="auto">
          <a:xfrm>
            <a:off x="1219200" y="3352800"/>
            <a:ext cx="381000" cy="0"/>
          </a:xfrm>
          <a:prstGeom prst="line">
            <a:avLst/>
          </a:prstGeom>
          <a:noFill/>
          <a:ln w="22225">
            <a:solidFill>
              <a:srgbClr val="FF0000"/>
            </a:solidFill>
            <a:round/>
            <a:headEnd/>
            <a:tailEnd/>
          </a:ln>
          <a:effectLst/>
        </p:spPr>
        <p:txBody>
          <a:bodyPr/>
          <a:lstStyle/>
          <a:p>
            <a:endParaRPr lang="en-US"/>
          </a:p>
        </p:txBody>
      </p:sp>
      <p:sp>
        <p:nvSpPr>
          <p:cNvPr id="113684" name="Line 20"/>
          <p:cNvSpPr>
            <a:spLocks noChangeShapeType="1"/>
          </p:cNvSpPr>
          <p:nvPr/>
        </p:nvSpPr>
        <p:spPr bwMode="auto">
          <a:xfrm>
            <a:off x="1600200" y="3352800"/>
            <a:ext cx="0" cy="2743200"/>
          </a:xfrm>
          <a:prstGeom prst="line">
            <a:avLst/>
          </a:prstGeom>
          <a:noFill/>
          <a:ln w="22225">
            <a:solidFill>
              <a:srgbClr val="FF0000"/>
            </a:solidFill>
            <a:round/>
            <a:headEnd/>
            <a:tailEnd/>
          </a:ln>
          <a:effectLst/>
        </p:spPr>
        <p:txBody>
          <a:bodyPr/>
          <a:lstStyle/>
          <a:p>
            <a:endParaRPr lang="en-US"/>
          </a:p>
        </p:txBody>
      </p:sp>
      <p:sp>
        <p:nvSpPr>
          <p:cNvPr id="113685" name="Text Box 21"/>
          <p:cNvSpPr txBox="1">
            <a:spLocks noChangeArrowheads="1"/>
          </p:cNvSpPr>
          <p:nvPr/>
        </p:nvSpPr>
        <p:spPr bwMode="auto">
          <a:xfrm>
            <a:off x="1676400" y="4495800"/>
            <a:ext cx="914400" cy="4572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P/</a:t>
            </a:r>
            <a:r>
              <a:rPr lang="el-GR" sz="2200" b="1">
                <a:solidFill>
                  <a:srgbClr val="FF0000"/>
                </a:solidFill>
                <a:latin typeface="Symbol" charset="2"/>
              </a:rPr>
              <a:t>g</a:t>
            </a:r>
            <a:endParaRPr lang="el-GR" sz="2200">
              <a:latin typeface="Symbol" charset="2"/>
            </a:endParaRPr>
          </a:p>
        </p:txBody>
      </p:sp>
      <p:sp>
        <p:nvSpPr>
          <p:cNvPr id="113686" name="Line 22"/>
          <p:cNvSpPr>
            <a:spLocks noChangeShapeType="1"/>
          </p:cNvSpPr>
          <p:nvPr/>
        </p:nvSpPr>
        <p:spPr bwMode="auto">
          <a:xfrm>
            <a:off x="1600200" y="3352800"/>
            <a:ext cx="381000" cy="0"/>
          </a:xfrm>
          <a:prstGeom prst="line">
            <a:avLst/>
          </a:prstGeom>
          <a:noFill/>
          <a:ln w="22225">
            <a:solidFill>
              <a:srgbClr val="FF0000"/>
            </a:solidFill>
            <a:round/>
            <a:headEnd/>
            <a:tailEnd/>
          </a:ln>
          <a:effectLst/>
        </p:spPr>
        <p:txBody>
          <a:bodyPr/>
          <a:lstStyle/>
          <a:p>
            <a:endParaRPr lang="en-US"/>
          </a:p>
        </p:txBody>
      </p:sp>
      <p:sp>
        <p:nvSpPr>
          <p:cNvPr id="113687" name="Line 23"/>
          <p:cNvSpPr>
            <a:spLocks noChangeShapeType="1"/>
          </p:cNvSpPr>
          <p:nvPr/>
        </p:nvSpPr>
        <p:spPr bwMode="auto">
          <a:xfrm flipV="1">
            <a:off x="1981200" y="3200400"/>
            <a:ext cx="0" cy="152400"/>
          </a:xfrm>
          <a:prstGeom prst="line">
            <a:avLst/>
          </a:prstGeom>
          <a:noFill/>
          <a:ln w="9525">
            <a:solidFill>
              <a:schemeClr val="tx1"/>
            </a:solidFill>
            <a:round/>
            <a:headEnd/>
            <a:tailEnd/>
          </a:ln>
          <a:effectLst/>
        </p:spPr>
        <p:txBody>
          <a:bodyPr/>
          <a:lstStyle/>
          <a:p>
            <a:endParaRPr lang="en-US"/>
          </a:p>
        </p:txBody>
      </p:sp>
      <p:sp>
        <p:nvSpPr>
          <p:cNvPr id="113688" name="Line 24"/>
          <p:cNvSpPr>
            <a:spLocks noChangeShapeType="1"/>
          </p:cNvSpPr>
          <p:nvPr/>
        </p:nvSpPr>
        <p:spPr bwMode="auto">
          <a:xfrm flipV="1">
            <a:off x="1981200" y="3124200"/>
            <a:ext cx="0" cy="228600"/>
          </a:xfrm>
          <a:prstGeom prst="line">
            <a:avLst/>
          </a:prstGeom>
          <a:noFill/>
          <a:ln w="22225">
            <a:solidFill>
              <a:srgbClr val="FF0000"/>
            </a:solidFill>
            <a:round/>
            <a:headEnd/>
            <a:tailEnd/>
          </a:ln>
          <a:effectLst/>
        </p:spPr>
        <p:txBody>
          <a:bodyPr/>
          <a:lstStyle/>
          <a:p>
            <a:endParaRPr lang="en-US"/>
          </a:p>
        </p:txBody>
      </p:sp>
      <p:sp>
        <p:nvSpPr>
          <p:cNvPr id="113690" name="Line 26"/>
          <p:cNvSpPr>
            <a:spLocks noChangeShapeType="1"/>
          </p:cNvSpPr>
          <p:nvPr/>
        </p:nvSpPr>
        <p:spPr bwMode="auto">
          <a:xfrm flipH="1">
            <a:off x="1219200" y="3124200"/>
            <a:ext cx="762000" cy="0"/>
          </a:xfrm>
          <a:prstGeom prst="line">
            <a:avLst/>
          </a:prstGeom>
          <a:noFill/>
          <a:ln w="22225">
            <a:solidFill>
              <a:srgbClr val="FF0000"/>
            </a:solidFill>
            <a:round/>
            <a:headEnd/>
            <a:tailEnd/>
          </a:ln>
          <a:effectLst/>
        </p:spPr>
        <p:txBody>
          <a:bodyPr/>
          <a:lstStyle/>
          <a:p>
            <a:endParaRPr lang="en-US"/>
          </a:p>
        </p:txBody>
      </p:sp>
      <p:sp>
        <p:nvSpPr>
          <p:cNvPr id="113691" name="Text Box 27"/>
          <p:cNvSpPr txBox="1">
            <a:spLocks noChangeArrowheads="1"/>
          </p:cNvSpPr>
          <p:nvPr/>
        </p:nvSpPr>
        <p:spPr bwMode="auto">
          <a:xfrm>
            <a:off x="1981200" y="3048000"/>
            <a:ext cx="9144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V</a:t>
            </a:r>
            <a:r>
              <a:rPr lang="en-US" b="1" baseline="30000">
                <a:solidFill>
                  <a:srgbClr val="FF0000"/>
                </a:solidFill>
              </a:rPr>
              <a:t>2</a:t>
            </a:r>
            <a:r>
              <a:rPr lang="en-US" b="1">
                <a:solidFill>
                  <a:srgbClr val="FF0000"/>
                </a:solidFill>
              </a:rPr>
              <a:t>/2g</a:t>
            </a:r>
          </a:p>
        </p:txBody>
      </p:sp>
      <p:sp>
        <p:nvSpPr>
          <p:cNvPr id="113692" name="Text Box 28"/>
          <p:cNvSpPr txBox="1">
            <a:spLocks noChangeArrowheads="1"/>
          </p:cNvSpPr>
          <p:nvPr/>
        </p:nvSpPr>
        <p:spPr bwMode="auto">
          <a:xfrm>
            <a:off x="4953000" y="2895600"/>
            <a:ext cx="6096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EL</a:t>
            </a:r>
          </a:p>
        </p:txBody>
      </p:sp>
      <p:sp>
        <p:nvSpPr>
          <p:cNvPr id="113693" name="Text Box 29"/>
          <p:cNvSpPr txBox="1">
            <a:spLocks noChangeArrowheads="1"/>
          </p:cNvSpPr>
          <p:nvPr/>
        </p:nvSpPr>
        <p:spPr bwMode="auto">
          <a:xfrm>
            <a:off x="4800600" y="3429000"/>
            <a:ext cx="7620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HGL</a:t>
            </a:r>
          </a:p>
        </p:txBody>
      </p:sp>
      <p:sp>
        <p:nvSpPr>
          <p:cNvPr id="113695" name="Text Box 31"/>
          <p:cNvSpPr txBox="1">
            <a:spLocks noChangeArrowheads="1"/>
          </p:cNvSpPr>
          <p:nvPr/>
        </p:nvSpPr>
        <p:spPr bwMode="auto">
          <a:xfrm>
            <a:off x="4038600" y="2362200"/>
            <a:ext cx="304800" cy="520700"/>
          </a:xfrm>
          <a:prstGeom prst="rect">
            <a:avLst/>
          </a:prstGeom>
          <a:noFill/>
          <a:ln w="9525">
            <a:noFill/>
            <a:miter lim="800000"/>
            <a:headEnd/>
            <a:tailEnd/>
          </a:ln>
          <a:effectLst/>
        </p:spPr>
        <p:txBody>
          <a:bodyPr>
            <a:spAutoFit/>
          </a:bodyPr>
          <a:lstStyle/>
          <a:p>
            <a:pPr>
              <a:spcBef>
                <a:spcPct val="50000"/>
              </a:spcBef>
            </a:pPr>
            <a:r>
              <a:rPr lang="en-US" sz="2800" b="1">
                <a:solidFill>
                  <a:srgbClr val="FF0000"/>
                </a:solidFill>
              </a:rPr>
              <a:t>2</a:t>
            </a:r>
          </a:p>
        </p:txBody>
      </p:sp>
      <p:sp>
        <p:nvSpPr>
          <p:cNvPr id="113697" name="Text Box 33"/>
          <p:cNvSpPr txBox="1">
            <a:spLocks noChangeArrowheads="1"/>
          </p:cNvSpPr>
          <p:nvPr/>
        </p:nvSpPr>
        <p:spPr bwMode="auto">
          <a:xfrm>
            <a:off x="5562600" y="1371600"/>
            <a:ext cx="3581400" cy="5308600"/>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b="1"/>
              <a:t>1</a:t>
            </a:r>
            <a:r>
              <a:rPr lang="en-US" sz="2200"/>
              <a:t>: </a:t>
            </a:r>
            <a:r>
              <a:rPr lang="en-US" sz="2200">
                <a:solidFill>
                  <a:srgbClr val="FFFF00"/>
                </a:solidFill>
              </a:rPr>
              <a:t>Static Pressure Tap</a:t>
            </a:r>
          </a:p>
          <a:p>
            <a:pPr algn="ctr">
              <a:spcBef>
                <a:spcPct val="50000"/>
              </a:spcBef>
            </a:pPr>
            <a:r>
              <a:rPr lang="en-US" sz="2200"/>
              <a:t>Measures the sum of the elevation head and the pressure Head.</a:t>
            </a:r>
          </a:p>
          <a:p>
            <a:pPr algn="ctr">
              <a:spcBef>
                <a:spcPct val="50000"/>
              </a:spcBef>
            </a:pPr>
            <a:r>
              <a:rPr lang="en-US" sz="2200" b="1"/>
              <a:t>2</a:t>
            </a:r>
            <a:r>
              <a:rPr lang="en-US" sz="2200"/>
              <a:t>: </a:t>
            </a:r>
            <a:r>
              <a:rPr lang="en-US" sz="2200">
                <a:solidFill>
                  <a:srgbClr val="FFFF00"/>
                </a:solidFill>
              </a:rPr>
              <a:t>Pitot Tube</a:t>
            </a:r>
          </a:p>
          <a:p>
            <a:pPr algn="ctr">
              <a:spcBef>
                <a:spcPct val="50000"/>
              </a:spcBef>
            </a:pPr>
            <a:r>
              <a:rPr lang="en-US" sz="2200"/>
              <a:t>Measures the Total Head</a:t>
            </a:r>
          </a:p>
          <a:p>
            <a:pPr algn="ctr">
              <a:spcBef>
                <a:spcPct val="50000"/>
              </a:spcBef>
            </a:pPr>
            <a:r>
              <a:rPr lang="en-US" sz="2200" b="1"/>
              <a:t>EL</a:t>
            </a:r>
            <a:r>
              <a:rPr lang="en-US" sz="2200"/>
              <a:t> : Energy Line</a:t>
            </a:r>
          </a:p>
          <a:p>
            <a:pPr algn="ctr">
              <a:spcBef>
                <a:spcPct val="50000"/>
              </a:spcBef>
            </a:pPr>
            <a:r>
              <a:rPr lang="en-US" sz="2200"/>
              <a:t>Total Head along a system</a:t>
            </a:r>
          </a:p>
          <a:p>
            <a:pPr algn="ctr">
              <a:spcBef>
                <a:spcPct val="50000"/>
              </a:spcBef>
            </a:pPr>
            <a:r>
              <a:rPr lang="en-US" sz="2200" b="1"/>
              <a:t>HGL</a:t>
            </a:r>
            <a:r>
              <a:rPr lang="en-US" sz="2200"/>
              <a:t> : Hydraulic Grade line</a:t>
            </a:r>
          </a:p>
          <a:p>
            <a:pPr algn="ctr">
              <a:spcBef>
                <a:spcPct val="50000"/>
              </a:spcBef>
            </a:pPr>
            <a:r>
              <a:rPr lang="en-US" sz="2200"/>
              <a:t>Sum of the elevation and the pressure heads along a system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Text Box 4"/>
          <p:cNvSpPr txBox="1">
            <a:spLocks noChangeArrowheads="1"/>
          </p:cNvSpPr>
          <p:nvPr/>
        </p:nvSpPr>
        <p:spPr bwMode="auto">
          <a:xfrm>
            <a:off x="0" y="228600"/>
            <a:ext cx="9144000" cy="612775"/>
          </a:xfrm>
          <a:prstGeom prst="rect">
            <a:avLst/>
          </a:prstGeom>
          <a:noFill/>
          <a:ln w="9525">
            <a:noFill/>
            <a:miter lim="800000"/>
            <a:headEnd/>
            <a:tailEnd/>
          </a:ln>
          <a:effectLst/>
        </p:spPr>
        <p:txBody>
          <a:bodyPr>
            <a:spAutoFit/>
          </a:bodyPr>
          <a:lstStyle/>
          <a:p>
            <a:pPr algn="ctr">
              <a:spcBef>
                <a:spcPct val="50000"/>
              </a:spcBef>
            </a:pPr>
            <a:r>
              <a:rPr lang="en-US" sz="3400"/>
              <a:t>The Energy Line and the Hydraulic Grade Line</a:t>
            </a:r>
          </a:p>
        </p:txBody>
      </p:sp>
      <p:pic>
        <p:nvPicPr>
          <p:cNvPr id="114693" name="Picture 5" descr="elhgl"/>
          <p:cNvPicPr>
            <a:picLocks noChangeAspect="1" noChangeArrowheads="1"/>
          </p:cNvPicPr>
          <p:nvPr/>
        </p:nvPicPr>
        <p:blipFill>
          <a:blip r:embed="rId2"/>
          <a:srcRect t="9529" r="-13574" b="17592"/>
          <a:stretch>
            <a:fillRect/>
          </a:stretch>
        </p:blipFill>
        <p:spPr bwMode="auto">
          <a:xfrm>
            <a:off x="0" y="2438400"/>
            <a:ext cx="6096000" cy="4419600"/>
          </a:xfrm>
          <a:prstGeom prst="rect">
            <a:avLst/>
          </a:prstGeom>
          <a:solidFill>
            <a:srgbClr val="004080"/>
          </a:solidFill>
          <a:ln w="9525">
            <a:noFill/>
            <a:miter lim="800000"/>
            <a:headEnd/>
            <a:tailEnd/>
          </a:ln>
        </p:spPr>
      </p:pic>
      <p:sp>
        <p:nvSpPr>
          <p:cNvPr id="114694" name="Line 6"/>
          <p:cNvSpPr>
            <a:spLocks noChangeShapeType="1"/>
          </p:cNvSpPr>
          <p:nvPr/>
        </p:nvSpPr>
        <p:spPr bwMode="auto">
          <a:xfrm flipV="1">
            <a:off x="2819400" y="4724400"/>
            <a:ext cx="533400" cy="304800"/>
          </a:xfrm>
          <a:prstGeom prst="line">
            <a:avLst/>
          </a:prstGeom>
          <a:noFill/>
          <a:ln w="31750">
            <a:solidFill>
              <a:srgbClr val="FF0000"/>
            </a:solidFill>
            <a:round/>
            <a:headEnd/>
            <a:tailEnd type="triangle" w="med" len="med"/>
          </a:ln>
          <a:effectLst/>
        </p:spPr>
        <p:txBody>
          <a:bodyPr/>
          <a:lstStyle/>
          <a:p>
            <a:endParaRPr lang="en-US"/>
          </a:p>
        </p:txBody>
      </p:sp>
      <p:sp>
        <p:nvSpPr>
          <p:cNvPr id="114695" name="Text Box 7"/>
          <p:cNvSpPr txBox="1">
            <a:spLocks noChangeArrowheads="1"/>
          </p:cNvSpPr>
          <p:nvPr/>
        </p:nvSpPr>
        <p:spPr bwMode="auto">
          <a:xfrm>
            <a:off x="3276600" y="4419600"/>
            <a:ext cx="5334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Q</a:t>
            </a:r>
          </a:p>
        </p:txBody>
      </p:sp>
      <p:sp>
        <p:nvSpPr>
          <p:cNvPr id="114698" name="Line 10"/>
          <p:cNvSpPr>
            <a:spLocks noChangeShapeType="1"/>
          </p:cNvSpPr>
          <p:nvPr/>
        </p:nvSpPr>
        <p:spPr bwMode="auto">
          <a:xfrm>
            <a:off x="838200" y="6096000"/>
            <a:ext cx="1295400" cy="0"/>
          </a:xfrm>
          <a:prstGeom prst="line">
            <a:avLst/>
          </a:prstGeom>
          <a:noFill/>
          <a:ln w="22225">
            <a:solidFill>
              <a:srgbClr val="FF0000"/>
            </a:solidFill>
            <a:round/>
            <a:headEnd/>
            <a:tailEnd/>
          </a:ln>
          <a:effectLst/>
        </p:spPr>
        <p:txBody>
          <a:bodyPr/>
          <a:lstStyle/>
          <a:p>
            <a:endParaRPr lang="en-US"/>
          </a:p>
        </p:txBody>
      </p:sp>
      <p:sp>
        <p:nvSpPr>
          <p:cNvPr id="114699" name="Line 11"/>
          <p:cNvSpPr>
            <a:spLocks noChangeShapeType="1"/>
          </p:cNvSpPr>
          <p:nvPr/>
        </p:nvSpPr>
        <p:spPr bwMode="auto">
          <a:xfrm>
            <a:off x="2133600" y="6096000"/>
            <a:ext cx="0" cy="457200"/>
          </a:xfrm>
          <a:prstGeom prst="line">
            <a:avLst/>
          </a:prstGeom>
          <a:noFill/>
          <a:ln w="22225">
            <a:solidFill>
              <a:srgbClr val="FF0000"/>
            </a:solidFill>
            <a:round/>
            <a:headEnd/>
            <a:tailEnd/>
          </a:ln>
          <a:effectLst/>
        </p:spPr>
        <p:txBody>
          <a:bodyPr/>
          <a:lstStyle/>
          <a:p>
            <a:endParaRPr lang="en-US"/>
          </a:p>
        </p:txBody>
      </p:sp>
      <p:sp>
        <p:nvSpPr>
          <p:cNvPr id="114700" name="Text Box 12"/>
          <p:cNvSpPr txBox="1">
            <a:spLocks noChangeArrowheads="1"/>
          </p:cNvSpPr>
          <p:nvPr/>
        </p:nvSpPr>
        <p:spPr bwMode="auto">
          <a:xfrm>
            <a:off x="2133600" y="6172200"/>
            <a:ext cx="5334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Z</a:t>
            </a:r>
          </a:p>
        </p:txBody>
      </p:sp>
      <p:sp>
        <p:nvSpPr>
          <p:cNvPr id="114701" name="Line 13"/>
          <p:cNvSpPr>
            <a:spLocks noChangeShapeType="1"/>
          </p:cNvSpPr>
          <p:nvPr/>
        </p:nvSpPr>
        <p:spPr bwMode="auto">
          <a:xfrm>
            <a:off x="1219200" y="3352800"/>
            <a:ext cx="381000" cy="0"/>
          </a:xfrm>
          <a:prstGeom prst="line">
            <a:avLst/>
          </a:prstGeom>
          <a:noFill/>
          <a:ln w="22225">
            <a:solidFill>
              <a:srgbClr val="FF0000"/>
            </a:solidFill>
            <a:round/>
            <a:headEnd/>
            <a:tailEnd/>
          </a:ln>
          <a:effectLst/>
        </p:spPr>
        <p:txBody>
          <a:bodyPr/>
          <a:lstStyle/>
          <a:p>
            <a:endParaRPr lang="en-US"/>
          </a:p>
        </p:txBody>
      </p:sp>
      <p:sp>
        <p:nvSpPr>
          <p:cNvPr id="114702" name="Line 14"/>
          <p:cNvSpPr>
            <a:spLocks noChangeShapeType="1"/>
          </p:cNvSpPr>
          <p:nvPr/>
        </p:nvSpPr>
        <p:spPr bwMode="auto">
          <a:xfrm>
            <a:off x="1600200" y="3352800"/>
            <a:ext cx="0" cy="2743200"/>
          </a:xfrm>
          <a:prstGeom prst="line">
            <a:avLst/>
          </a:prstGeom>
          <a:noFill/>
          <a:ln w="22225">
            <a:solidFill>
              <a:srgbClr val="FF0000"/>
            </a:solidFill>
            <a:round/>
            <a:headEnd/>
            <a:tailEnd/>
          </a:ln>
          <a:effectLst/>
        </p:spPr>
        <p:txBody>
          <a:bodyPr/>
          <a:lstStyle/>
          <a:p>
            <a:endParaRPr lang="en-US"/>
          </a:p>
        </p:txBody>
      </p:sp>
      <p:sp>
        <p:nvSpPr>
          <p:cNvPr id="114703" name="Text Box 15"/>
          <p:cNvSpPr txBox="1">
            <a:spLocks noChangeArrowheads="1"/>
          </p:cNvSpPr>
          <p:nvPr/>
        </p:nvSpPr>
        <p:spPr bwMode="auto">
          <a:xfrm>
            <a:off x="1676400" y="4495800"/>
            <a:ext cx="914400" cy="4572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P/ </a:t>
            </a:r>
            <a:r>
              <a:rPr lang="el-GR" sz="2200" b="1">
                <a:solidFill>
                  <a:srgbClr val="FF0000"/>
                </a:solidFill>
                <a:latin typeface="Symbol" charset="2"/>
              </a:rPr>
              <a:t>g</a:t>
            </a:r>
          </a:p>
        </p:txBody>
      </p:sp>
      <p:sp>
        <p:nvSpPr>
          <p:cNvPr id="114704" name="Line 16"/>
          <p:cNvSpPr>
            <a:spLocks noChangeShapeType="1"/>
          </p:cNvSpPr>
          <p:nvPr/>
        </p:nvSpPr>
        <p:spPr bwMode="auto">
          <a:xfrm>
            <a:off x="1600200" y="3352800"/>
            <a:ext cx="381000" cy="0"/>
          </a:xfrm>
          <a:prstGeom prst="line">
            <a:avLst/>
          </a:prstGeom>
          <a:noFill/>
          <a:ln w="22225">
            <a:solidFill>
              <a:srgbClr val="FF0000"/>
            </a:solidFill>
            <a:round/>
            <a:headEnd/>
            <a:tailEnd/>
          </a:ln>
          <a:effectLst/>
        </p:spPr>
        <p:txBody>
          <a:bodyPr/>
          <a:lstStyle/>
          <a:p>
            <a:endParaRPr lang="en-US"/>
          </a:p>
        </p:txBody>
      </p:sp>
      <p:sp>
        <p:nvSpPr>
          <p:cNvPr id="114705" name="Line 17"/>
          <p:cNvSpPr>
            <a:spLocks noChangeShapeType="1"/>
          </p:cNvSpPr>
          <p:nvPr/>
        </p:nvSpPr>
        <p:spPr bwMode="auto">
          <a:xfrm flipV="1">
            <a:off x="1981200" y="3200400"/>
            <a:ext cx="0" cy="152400"/>
          </a:xfrm>
          <a:prstGeom prst="line">
            <a:avLst/>
          </a:prstGeom>
          <a:noFill/>
          <a:ln w="9525">
            <a:solidFill>
              <a:schemeClr val="tx1"/>
            </a:solidFill>
            <a:round/>
            <a:headEnd/>
            <a:tailEnd/>
          </a:ln>
          <a:effectLst/>
        </p:spPr>
        <p:txBody>
          <a:bodyPr/>
          <a:lstStyle/>
          <a:p>
            <a:endParaRPr lang="en-US"/>
          </a:p>
        </p:txBody>
      </p:sp>
      <p:sp>
        <p:nvSpPr>
          <p:cNvPr id="114706" name="Line 18"/>
          <p:cNvSpPr>
            <a:spLocks noChangeShapeType="1"/>
          </p:cNvSpPr>
          <p:nvPr/>
        </p:nvSpPr>
        <p:spPr bwMode="auto">
          <a:xfrm flipV="1">
            <a:off x="1981200" y="3124200"/>
            <a:ext cx="0" cy="228600"/>
          </a:xfrm>
          <a:prstGeom prst="line">
            <a:avLst/>
          </a:prstGeom>
          <a:noFill/>
          <a:ln w="22225">
            <a:solidFill>
              <a:srgbClr val="FF0000"/>
            </a:solidFill>
            <a:round/>
            <a:headEnd/>
            <a:tailEnd/>
          </a:ln>
          <a:effectLst/>
        </p:spPr>
        <p:txBody>
          <a:bodyPr/>
          <a:lstStyle/>
          <a:p>
            <a:endParaRPr lang="en-US"/>
          </a:p>
        </p:txBody>
      </p:sp>
      <p:sp>
        <p:nvSpPr>
          <p:cNvPr id="114707" name="Line 19"/>
          <p:cNvSpPr>
            <a:spLocks noChangeShapeType="1"/>
          </p:cNvSpPr>
          <p:nvPr/>
        </p:nvSpPr>
        <p:spPr bwMode="auto">
          <a:xfrm flipH="1">
            <a:off x="1219200" y="3124200"/>
            <a:ext cx="762000" cy="0"/>
          </a:xfrm>
          <a:prstGeom prst="line">
            <a:avLst/>
          </a:prstGeom>
          <a:noFill/>
          <a:ln w="22225">
            <a:solidFill>
              <a:srgbClr val="FF0000"/>
            </a:solidFill>
            <a:round/>
            <a:headEnd/>
            <a:tailEnd/>
          </a:ln>
          <a:effectLst/>
        </p:spPr>
        <p:txBody>
          <a:bodyPr/>
          <a:lstStyle/>
          <a:p>
            <a:endParaRPr lang="en-US"/>
          </a:p>
        </p:txBody>
      </p:sp>
      <p:sp>
        <p:nvSpPr>
          <p:cNvPr id="114708" name="Text Box 20"/>
          <p:cNvSpPr txBox="1">
            <a:spLocks noChangeArrowheads="1"/>
          </p:cNvSpPr>
          <p:nvPr/>
        </p:nvSpPr>
        <p:spPr bwMode="auto">
          <a:xfrm>
            <a:off x="1981200" y="3048000"/>
            <a:ext cx="9144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V</a:t>
            </a:r>
            <a:r>
              <a:rPr lang="en-US" b="1" baseline="30000">
                <a:solidFill>
                  <a:srgbClr val="FF0000"/>
                </a:solidFill>
              </a:rPr>
              <a:t>2</a:t>
            </a:r>
            <a:r>
              <a:rPr lang="en-US" b="1">
                <a:solidFill>
                  <a:srgbClr val="FF0000"/>
                </a:solidFill>
              </a:rPr>
              <a:t>/2g</a:t>
            </a:r>
          </a:p>
        </p:txBody>
      </p:sp>
      <p:sp>
        <p:nvSpPr>
          <p:cNvPr id="114709" name="Text Box 21"/>
          <p:cNvSpPr txBox="1">
            <a:spLocks noChangeArrowheads="1"/>
          </p:cNvSpPr>
          <p:nvPr/>
        </p:nvSpPr>
        <p:spPr bwMode="auto">
          <a:xfrm>
            <a:off x="3200400" y="2819400"/>
            <a:ext cx="6096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EL</a:t>
            </a:r>
          </a:p>
        </p:txBody>
      </p:sp>
      <p:sp>
        <p:nvSpPr>
          <p:cNvPr id="114710" name="Text Box 22"/>
          <p:cNvSpPr txBox="1">
            <a:spLocks noChangeArrowheads="1"/>
          </p:cNvSpPr>
          <p:nvPr/>
        </p:nvSpPr>
        <p:spPr bwMode="auto">
          <a:xfrm>
            <a:off x="3124200" y="3276600"/>
            <a:ext cx="7620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HGL</a:t>
            </a:r>
          </a:p>
        </p:txBody>
      </p:sp>
      <p:sp>
        <p:nvSpPr>
          <p:cNvPr id="114713" name="Text Box 25"/>
          <p:cNvSpPr txBox="1">
            <a:spLocks noChangeArrowheads="1"/>
          </p:cNvSpPr>
          <p:nvPr/>
        </p:nvSpPr>
        <p:spPr bwMode="auto">
          <a:xfrm>
            <a:off x="0" y="914400"/>
            <a:ext cx="5562600" cy="1438275"/>
          </a:xfrm>
          <a:prstGeom prst="rect">
            <a:avLst/>
          </a:prstGeom>
          <a:solidFill>
            <a:srgbClr val="004080"/>
          </a:solidFill>
          <a:ln w="9525">
            <a:noFill/>
            <a:miter lim="800000"/>
            <a:headEnd/>
            <a:tailEnd/>
          </a:ln>
          <a:effectLst/>
        </p:spPr>
        <p:txBody>
          <a:bodyPr>
            <a:spAutoFit/>
          </a:bodyPr>
          <a:lstStyle/>
          <a:p>
            <a:pPr>
              <a:spcBef>
                <a:spcPct val="50000"/>
              </a:spcBef>
            </a:pPr>
            <a:r>
              <a:rPr lang="en-US" sz="2200"/>
              <a:t>Understanding the graphical approach of Energy Line and the Hydraulic Grade line is key to understanding what forces are supplying the energy that water holds.</a:t>
            </a:r>
          </a:p>
        </p:txBody>
      </p:sp>
      <p:sp>
        <p:nvSpPr>
          <p:cNvPr id="114714" name="Line 26"/>
          <p:cNvSpPr>
            <a:spLocks noChangeShapeType="1"/>
          </p:cNvSpPr>
          <p:nvPr/>
        </p:nvSpPr>
        <p:spPr bwMode="auto">
          <a:xfrm>
            <a:off x="4267200" y="4191000"/>
            <a:ext cx="609600" cy="0"/>
          </a:xfrm>
          <a:prstGeom prst="line">
            <a:avLst/>
          </a:prstGeom>
          <a:noFill/>
          <a:ln w="22225">
            <a:solidFill>
              <a:srgbClr val="FF0000"/>
            </a:solidFill>
            <a:round/>
            <a:headEnd/>
            <a:tailEnd/>
          </a:ln>
          <a:effectLst/>
        </p:spPr>
        <p:txBody>
          <a:bodyPr/>
          <a:lstStyle/>
          <a:p>
            <a:endParaRPr lang="en-US"/>
          </a:p>
        </p:txBody>
      </p:sp>
      <p:sp>
        <p:nvSpPr>
          <p:cNvPr id="114715" name="Line 27"/>
          <p:cNvSpPr>
            <a:spLocks noChangeShapeType="1"/>
          </p:cNvSpPr>
          <p:nvPr/>
        </p:nvSpPr>
        <p:spPr bwMode="auto">
          <a:xfrm>
            <a:off x="4876800" y="4191000"/>
            <a:ext cx="0" cy="2362200"/>
          </a:xfrm>
          <a:prstGeom prst="line">
            <a:avLst/>
          </a:prstGeom>
          <a:noFill/>
          <a:ln w="22225">
            <a:solidFill>
              <a:srgbClr val="FF0000"/>
            </a:solidFill>
            <a:round/>
            <a:headEnd/>
            <a:tailEnd/>
          </a:ln>
          <a:effectLst/>
        </p:spPr>
        <p:txBody>
          <a:bodyPr/>
          <a:lstStyle/>
          <a:p>
            <a:endParaRPr lang="en-US"/>
          </a:p>
        </p:txBody>
      </p:sp>
      <p:sp>
        <p:nvSpPr>
          <p:cNvPr id="114716" name="Line 28"/>
          <p:cNvSpPr>
            <a:spLocks noChangeShapeType="1"/>
          </p:cNvSpPr>
          <p:nvPr/>
        </p:nvSpPr>
        <p:spPr bwMode="auto">
          <a:xfrm flipV="1">
            <a:off x="4648200" y="3581400"/>
            <a:ext cx="76200" cy="76200"/>
          </a:xfrm>
          <a:prstGeom prst="line">
            <a:avLst/>
          </a:prstGeom>
          <a:noFill/>
          <a:ln w="9525">
            <a:solidFill>
              <a:schemeClr val="tx1"/>
            </a:solidFill>
            <a:round/>
            <a:headEnd/>
            <a:tailEnd/>
          </a:ln>
          <a:effectLst/>
        </p:spPr>
        <p:txBody>
          <a:bodyPr/>
          <a:lstStyle/>
          <a:p>
            <a:endParaRPr lang="en-US"/>
          </a:p>
        </p:txBody>
      </p:sp>
      <p:sp>
        <p:nvSpPr>
          <p:cNvPr id="114721" name="Line 33"/>
          <p:cNvSpPr>
            <a:spLocks noChangeShapeType="1"/>
          </p:cNvSpPr>
          <p:nvPr/>
        </p:nvSpPr>
        <p:spPr bwMode="auto">
          <a:xfrm>
            <a:off x="4648200" y="3657600"/>
            <a:ext cx="152400" cy="0"/>
          </a:xfrm>
          <a:prstGeom prst="line">
            <a:avLst/>
          </a:prstGeom>
          <a:noFill/>
          <a:ln w="22225">
            <a:solidFill>
              <a:srgbClr val="FF0000"/>
            </a:solidFill>
            <a:round/>
            <a:headEnd/>
            <a:tailEnd/>
          </a:ln>
          <a:effectLst/>
        </p:spPr>
        <p:txBody>
          <a:bodyPr/>
          <a:lstStyle/>
          <a:p>
            <a:endParaRPr lang="en-US"/>
          </a:p>
        </p:txBody>
      </p:sp>
      <p:sp>
        <p:nvSpPr>
          <p:cNvPr id="114722" name="Line 34"/>
          <p:cNvSpPr>
            <a:spLocks noChangeShapeType="1"/>
          </p:cNvSpPr>
          <p:nvPr/>
        </p:nvSpPr>
        <p:spPr bwMode="auto">
          <a:xfrm>
            <a:off x="4800600" y="3657600"/>
            <a:ext cx="0" cy="533400"/>
          </a:xfrm>
          <a:prstGeom prst="line">
            <a:avLst/>
          </a:prstGeom>
          <a:noFill/>
          <a:ln w="22225">
            <a:solidFill>
              <a:srgbClr val="FF0000"/>
            </a:solidFill>
            <a:round/>
            <a:headEnd/>
            <a:tailEnd/>
          </a:ln>
          <a:effectLst/>
        </p:spPr>
        <p:txBody>
          <a:bodyPr/>
          <a:lstStyle/>
          <a:p>
            <a:endParaRPr lang="en-US"/>
          </a:p>
        </p:txBody>
      </p:sp>
      <p:sp>
        <p:nvSpPr>
          <p:cNvPr id="114723" name="Line 35"/>
          <p:cNvSpPr>
            <a:spLocks noChangeShapeType="1"/>
          </p:cNvSpPr>
          <p:nvPr/>
        </p:nvSpPr>
        <p:spPr bwMode="auto">
          <a:xfrm>
            <a:off x="4648200" y="3124200"/>
            <a:ext cx="304800" cy="0"/>
          </a:xfrm>
          <a:prstGeom prst="line">
            <a:avLst/>
          </a:prstGeom>
          <a:noFill/>
          <a:ln w="22225">
            <a:solidFill>
              <a:srgbClr val="FF0000"/>
            </a:solidFill>
            <a:round/>
            <a:headEnd/>
            <a:tailEnd/>
          </a:ln>
          <a:effectLst/>
        </p:spPr>
        <p:txBody>
          <a:bodyPr/>
          <a:lstStyle/>
          <a:p>
            <a:endParaRPr lang="en-US"/>
          </a:p>
        </p:txBody>
      </p:sp>
      <p:sp>
        <p:nvSpPr>
          <p:cNvPr id="114724" name="Line 36"/>
          <p:cNvSpPr>
            <a:spLocks noChangeShapeType="1"/>
          </p:cNvSpPr>
          <p:nvPr/>
        </p:nvSpPr>
        <p:spPr bwMode="auto">
          <a:xfrm>
            <a:off x="4953000" y="3124200"/>
            <a:ext cx="0" cy="533400"/>
          </a:xfrm>
          <a:prstGeom prst="line">
            <a:avLst/>
          </a:prstGeom>
          <a:noFill/>
          <a:ln w="22225">
            <a:solidFill>
              <a:srgbClr val="FF0000"/>
            </a:solidFill>
            <a:round/>
            <a:headEnd/>
            <a:tailEnd/>
          </a:ln>
          <a:effectLst/>
        </p:spPr>
        <p:txBody>
          <a:bodyPr/>
          <a:lstStyle/>
          <a:p>
            <a:endParaRPr lang="en-US"/>
          </a:p>
        </p:txBody>
      </p:sp>
      <p:sp>
        <p:nvSpPr>
          <p:cNvPr id="114725" name="Line 37"/>
          <p:cNvSpPr>
            <a:spLocks noChangeShapeType="1"/>
          </p:cNvSpPr>
          <p:nvPr/>
        </p:nvSpPr>
        <p:spPr bwMode="auto">
          <a:xfrm flipH="1">
            <a:off x="4800600" y="3657600"/>
            <a:ext cx="152400" cy="0"/>
          </a:xfrm>
          <a:prstGeom prst="line">
            <a:avLst/>
          </a:prstGeom>
          <a:noFill/>
          <a:ln w="22225">
            <a:solidFill>
              <a:srgbClr val="FF0000"/>
            </a:solidFill>
            <a:round/>
            <a:headEnd/>
            <a:tailEnd/>
          </a:ln>
          <a:effectLst/>
        </p:spPr>
        <p:txBody>
          <a:bodyPr/>
          <a:lstStyle/>
          <a:p>
            <a:endParaRPr lang="en-US"/>
          </a:p>
        </p:txBody>
      </p:sp>
      <p:sp>
        <p:nvSpPr>
          <p:cNvPr id="114730" name="Rectangle 42"/>
          <p:cNvSpPr>
            <a:spLocks noChangeArrowheads="1"/>
          </p:cNvSpPr>
          <p:nvPr/>
        </p:nvSpPr>
        <p:spPr bwMode="auto">
          <a:xfrm>
            <a:off x="5334000" y="2438400"/>
            <a:ext cx="381000" cy="4419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14726" name="Text Box 38"/>
          <p:cNvSpPr txBox="1">
            <a:spLocks noChangeArrowheads="1"/>
          </p:cNvSpPr>
          <p:nvPr/>
        </p:nvSpPr>
        <p:spPr bwMode="auto">
          <a:xfrm>
            <a:off x="4876800" y="3200400"/>
            <a:ext cx="11430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V</a:t>
            </a:r>
            <a:r>
              <a:rPr lang="en-US" b="1" baseline="30000">
                <a:solidFill>
                  <a:srgbClr val="FF0000"/>
                </a:solidFill>
              </a:rPr>
              <a:t>2</a:t>
            </a:r>
            <a:r>
              <a:rPr lang="en-US" b="1">
                <a:solidFill>
                  <a:srgbClr val="FF0000"/>
                </a:solidFill>
              </a:rPr>
              <a:t>/2g</a:t>
            </a:r>
          </a:p>
        </p:txBody>
      </p:sp>
      <p:sp>
        <p:nvSpPr>
          <p:cNvPr id="114731" name="Text Box 43"/>
          <p:cNvSpPr txBox="1">
            <a:spLocks noChangeArrowheads="1"/>
          </p:cNvSpPr>
          <p:nvPr/>
        </p:nvSpPr>
        <p:spPr bwMode="auto">
          <a:xfrm>
            <a:off x="4876800" y="3733800"/>
            <a:ext cx="685800" cy="388938"/>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P/</a:t>
            </a:r>
            <a:r>
              <a:rPr lang="el-GR" b="1">
                <a:solidFill>
                  <a:srgbClr val="FF0000"/>
                </a:solidFill>
                <a:latin typeface="Symbol" charset="2"/>
              </a:rPr>
              <a:t>g</a:t>
            </a:r>
            <a:endParaRPr lang="el-GR" b="1">
              <a:solidFill>
                <a:srgbClr val="FF0000"/>
              </a:solidFill>
            </a:endParaRPr>
          </a:p>
        </p:txBody>
      </p:sp>
      <p:sp>
        <p:nvSpPr>
          <p:cNvPr id="114732" name="Text Box 44"/>
          <p:cNvSpPr txBox="1">
            <a:spLocks noChangeArrowheads="1"/>
          </p:cNvSpPr>
          <p:nvPr/>
        </p:nvSpPr>
        <p:spPr bwMode="auto">
          <a:xfrm>
            <a:off x="4876800" y="5105400"/>
            <a:ext cx="3048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Z</a:t>
            </a:r>
          </a:p>
        </p:txBody>
      </p:sp>
      <p:sp>
        <p:nvSpPr>
          <p:cNvPr id="114733" name="Text Box 45"/>
          <p:cNvSpPr txBox="1">
            <a:spLocks noChangeArrowheads="1"/>
          </p:cNvSpPr>
          <p:nvPr/>
        </p:nvSpPr>
        <p:spPr bwMode="auto">
          <a:xfrm>
            <a:off x="533400" y="5638800"/>
            <a:ext cx="762000" cy="582613"/>
          </a:xfrm>
          <a:prstGeom prst="rect">
            <a:avLst/>
          </a:prstGeom>
          <a:noFill/>
          <a:ln w="9525">
            <a:noFill/>
            <a:miter lim="800000"/>
            <a:headEnd/>
            <a:tailEnd/>
          </a:ln>
          <a:effectLst/>
        </p:spPr>
        <p:txBody>
          <a:bodyPr>
            <a:spAutoFit/>
          </a:bodyPr>
          <a:lstStyle/>
          <a:p>
            <a:pPr>
              <a:spcBef>
                <a:spcPct val="50000"/>
              </a:spcBef>
            </a:pPr>
            <a:r>
              <a:rPr lang="en-US" sz="3200">
                <a:solidFill>
                  <a:srgbClr val="FF0000"/>
                </a:solidFill>
              </a:rPr>
              <a:t>1</a:t>
            </a:r>
          </a:p>
        </p:txBody>
      </p:sp>
      <p:sp>
        <p:nvSpPr>
          <p:cNvPr id="114734" name="Text Box 46"/>
          <p:cNvSpPr txBox="1">
            <a:spLocks noChangeArrowheads="1"/>
          </p:cNvSpPr>
          <p:nvPr/>
        </p:nvSpPr>
        <p:spPr bwMode="auto">
          <a:xfrm>
            <a:off x="3886200" y="3810000"/>
            <a:ext cx="762000" cy="582613"/>
          </a:xfrm>
          <a:prstGeom prst="rect">
            <a:avLst/>
          </a:prstGeom>
          <a:noFill/>
          <a:ln w="9525">
            <a:noFill/>
            <a:miter lim="800000"/>
            <a:headEnd/>
            <a:tailEnd/>
          </a:ln>
          <a:effectLst/>
        </p:spPr>
        <p:txBody>
          <a:bodyPr>
            <a:spAutoFit/>
          </a:bodyPr>
          <a:lstStyle/>
          <a:p>
            <a:pPr>
              <a:spcBef>
                <a:spcPct val="50000"/>
              </a:spcBef>
            </a:pPr>
            <a:r>
              <a:rPr lang="en-US" sz="3200">
                <a:solidFill>
                  <a:srgbClr val="FF0000"/>
                </a:solidFill>
              </a:rPr>
              <a:t>2</a:t>
            </a:r>
          </a:p>
        </p:txBody>
      </p:sp>
      <p:sp>
        <p:nvSpPr>
          <p:cNvPr id="114735" name="Text Box 47"/>
          <p:cNvSpPr txBox="1">
            <a:spLocks noChangeArrowheads="1"/>
          </p:cNvSpPr>
          <p:nvPr/>
        </p:nvSpPr>
        <p:spPr bwMode="auto">
          <a:xfrm>
            <a:off x="5867400" y="1219200"/>
            <a:ext cx="3276600" cy="514032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b="1">
                <a:solidFill>
                  <a:srgbClr val="FFFF00"/>
                </a:solidFill>
              </a:rPr>
              <a:t>Point 1:</a:t>
            </a:r>
          </a:p>
          <a:p>
            <a:pPr algn="ctr">
              <a:spcBef>
                <a:spcPct val="50000"/>
              </a:spcBef>
            </a:pPr>
            <a:r>
              <a:rPr lang="en-US" sz="2200"/>
              <a:t>Majority of energy stored in the water is in the Pressure Head</a:t>
            </a:r>
          </a:p>
          <a:p>
            <a:pPr algn="ctr">
              <a:spcBef>
                <a:spcPct val="50000"/>
              </a:spcBef>
            </a:pPr>
            <a:r>
              <a:rPr lang="en-US" sz="2200" b="1">
                <a:solidFill>
                  <a:srgbClr val="FFFF00"/>
                </a:solidFill>
              </a:rPr>
              <a:t>Point 2:</a:t>
            </a:r>
          </a:p>
          <a:p>
            <a:pPr>
              <a:spcBef>
                <a:spcPct val="50000"/>
              </a:spcBef>
            </a:pPr>
            <a:r>
              <a:rPr lang="en-US" sz="2200"/>
              <a:t>Majority of energy stored in the water is in the elevation head</a:t>
            </a:r>
          </a:p>
          <a:p>
            <a:pPr>
              <a:spcBef>
                <a:spcPct val="50000"/>
              </a:spcBef>
            </a:pPr>
            <a:r>
              <a:rPr lang="en-US" sz="2200"/>
              <a:t>If the tube was symmetrical, then the velocity would be constant, and the HGL would be level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0" y="0"/>
            <a:ext cx="9144000" cy="704850"/>
          </a:xfrm>
          <a:prstGeom prst="rect">
            <a:avLst/>
          </a:prstGeom>
          <a:noFill/>
          <a:ln w="9525">
            <a:noFill/>
            <a:miter lim="800000"/>
            <a:headEnd/>
            <a:tailEnd/>
          </a:ln>
          <a:effectLst/>
        </p:spPr>
        <p:txBody>
          <a:bodyPr>
            <a:spAutoFit/>
          </a:bodyPr>
          <a:lstStyle/>
          <a:p>
            <a:pPr algn="ctr">
              <a:spcBef>
                <a:spcPct val="50000"/>
              </a:spcBef>
            </a:pPr>
            <a:r>
              <a:rPr lang="en-US" sz="4000" b="1"/>
              <a:t>Tank Example</a:t>
            </a:r>
          </a:p>
        </p:txBody>
      </p:sp>
      <p:sp>
        <p:nvSpPr>
          <p:cNvPr id="115717" name="Text Box 5"/>
          <p:cNvSpPr txBox="1">
            <a:spLocks noChangeArrowheads="1"/>
          </p:cNvSpPr>
          <p:nvPr/>
        </p:nvSpPr>
        <p:spPr bwMode="auto">
          <a:xfrm>
            <a:off x="0" y="685800"/>
            <a:ext cx="9144000" cy="7651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Solve for the Pressure Head, Velocity Head, and Elevation Head at each point, and then plot the Energy Line and the Hydraulic Grade Line</a:t>
            </a:r>
          </a:p>
        </p:txBody>
      </p:sp>
      <p:pic>
        <p:nvPicPr>
          <p:cNvPr id="115718" name="Picture 6" descr="completeex"/>
          <p:cNvPicPr>
            <a:picLocks noGrp="1" noChangeAspect="1" noChangeArrowheads="1"/>
          </p:cNvPicPr>
          <p:nvPr>
            <p:ph/>
          </p:nvPr>
        </p:nvPicPr>
        <p:blipFill>
          <a:blip r:embed="rId2"/>
          <a:srcRect l="10306" t="37274" r="24046" b="32996"/>
          <a:stretch>
            <a:fillRect/>
          </a:stretch>
        </p:blipFill>
        <p:spPr>
          <a:xfrm>
            <a:off x="914400" y="3116263"/>
            <a:ext cx="7315200" cy="3741737"/>
          </a:xfrm>
          <a:noFill/>
          <a:ln/>
        </p:spPr>
      </p:pic>
      <p:sp>
        <p:nvSpPr>
          <p:cNvPr id="115720" name="Text Box 8"/>
          <p:cNvSpPr txBox="1">
            <a:spLocks noChangeArrowheads="1"/>
          </p:cNvSpPr>
          <p:nvPr/>
        </p:nvSpPr>
        <p:spPr bwMode="auto">
          <a:xfrm>
            <a:off x="2743200" y="3117850"/>
            <a:ext cx="304800"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1</a:t>
            </a:r>
          </a:p>
        </p:txBody>
      </p:sp>
      <p:sp>
        <p:nvSpPr>
          <p:cNvPr id="115722" name="Text Box 10"/>
          <p:cNvSpPr txBox="1">
            <a:spLocks noChangeArrowheads="1"/>
          </p:cNvSpPr>
          <p:nvPr/>
        </p:nvSpPr>
        <p:spPr bwMode="auto">
          <a:xfrm>
            <a:off x="4648200" y="4946650"/>
            <a:ext cx="304800"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2</a:t>
            </a:r>
          </a:p>
        </p:txBody>
      </p:sp>
      <p:sp>
        <p:nvSpPr>
          <p:cNvPr id="115723" name="Text Box 11"/>
          <p:cNvSpPr txBox="1">
            <a:spLocks noChangeArrowheads="1"/>
          </p:cNvSpPr>
          <p:nvPr/>
        </p:nvSpPr>
        <p:spPr bwMode="auto">
          <a:xfrm>
            <a:off x="6096000" y="5175250"/>
            <a:ext cx="304800"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3</a:t>
            </a:r>
          </a:p>
        </p:txBody>
      </p:sp>
      <p:sp>
        <p:nvSpPr>
          <p:cNvPr id="115724" name="Text Box 12"/>
          <p:cNvSpPr txBox="1">
            <a:spLocks noChangeArrowheads="1"/>
          </p:cNvSpPr>
          <p:nvPr/>
        </p:nvSpPr>
        <p:spPr bwMode="auto">
          <a:xfrm>
            <a:off x="7010400" y="5175250"/>
            <a:ext cx="304800"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4</a:t>
            </a:r>
          </a:p>
        </p:txBody>
      </p:sp>
      <p:sp>
        <p:nvSpPr>
          <p:cNvPr id="115725" name="Line 13"/>
          <p:cNvSpPr>
            <a:spLocks noChangeShapeType="1"/>
          </p:cNvSpPr>
          <p:nvPr/>
        </p:nvSpPr>
        <p:spPr bwMode="auto">
          <a:xfrm flipH="1">
            <a:off x="1524000" y="3725863"/>
            <a:ext cx="381000" cy="0"/>
          </a:xfrm>
          <a:prstGeom prst="line">
            <a:avLst/>
          </a:prstGeom>
          <a:noFill/>
          <a:ln w="22225">
            <a:solidFill>
              <a:srgbClr val="FF0000"/>
            </a:solidFill>
            <a:round/>
            <a:headEnd/>
            <a:tailEnd/>
          </a:ln>
          <a:effectLst/>
        </p:spPr>
        <p:txBody>
          <a:bodyPr/>
          <a:lstStyle/>
          <a:p>
            <a:endParaRPr lang="en-US"/>
          </a:p>
        </p:txBody>
      </p:sp>
      <p:sp>
        <p:nvSpPr>
          <p:cNvPr id="115726" name="Line 14"/>
          <p:cNvSpPr>
            <a:spLocks noChangeShapeType="1"/>
          </p:cNvSpPr>
          <p:nvPr/>
        </p:nvSpPr>
        <p:spPr bwMode="auto">
          <a:xfrm>
            <a:off x="1524000" y="3732213"/>
            <a:ext cx="1588" cy="2736850"/>
          </a:xfrm>
          <a:prstGeom prst="line">
            <a:avLst/>
          </a:prstGeom>
          <a:noFill/>
          <a:ln w="22225">
            <a:solidFill>
              <a:srgbClr val="FF0000"/>
            </a:solidFill>
            <a:round/>
            <a:headEnd/>
            <a:tailEnd/>
          </a:ln>
          <a:effectLst/>
        </p:spPr>
        <p:txBody>
          <a:bodyPr/>
          <a:lstStyle/>
          <a:p>
            <a:endParaRPr lang="en-US"/>
          </a:p>
        </p:txBody>
      </p:sp>
      <p:sp>
        <p:nvSpPr>
          <p:cNvPr id="115727" name="Line 15"/>
          <p:cNvSpPr>
            <a:spLocks noChangeShapeType="1"/>
          </p:cNvSpPr>
          <p:nvPr/>
        </p:nvSpPr>
        <p:spPr bwMode="auto">
          <a:xfrm>
            <a:off x="7467600" y="5783263"/>
            <a:ext cx="381000" cy="0"/>
          </a:xfrm>
          <a:prstGeom prst="line">
            <a:avLst/>
          </a:prstGeom>
          <a:noFill/>
          <a:ln w="22225">
            <a:solidFill>
              <a:srgbClr val="FF0000"/>
            </a:solidFill>
            <a:round/>
            <a:headEnd/>
            <a:tailEnd/>
          </a:ln>
          <a:effectLst/>
        </p:spPr>
        <p:txBody>
          <a:bodyPr/>
          <a:lstStyle/>
          <a:p>
            <a:endParaRPr lang="en-US"/>
          </a:p>
        </p:txBody>
      </p:sp>
      <p:sp>
        <p:nvSpPr>
          <p:cNvPr id="115728" name="Line 16"/>
          <p:cNvSpPr>
            <a:spLocks noChangeShapeType="1"/>
          </p:cNvSpPr>
          <p:nvPr/>
        </p:nvSpPr>
        <p:spPr bwMode="auto">
          <a:xfrm>
            <a:off x="7848600" y="5784850"/>
            <a:ext cx="1588" cy="684213"/>
          </a:xfrm>
          <a:prstGeom prst="line">
            <a:avLst/>
          </a:prstGeom>
          <a:noFill/>
          <a:ln w="22225">
            <a:solidFill>
              <a:srgbClr val="FF0000"/>
            </a:solidFill>
            <a:round/>
            <a:headEnd/>
            <a:tailEnd/>
          </a:ln>
          <a:effectLst/>
        </p:spPr>
        <p:txBody>
          <a:bodyPr/>
          <a:lstStyle/>
          <a:p>
            <a:endParaRPr lang="en-US"/>
          </a:p>
        </p:txBody>
      </p:sp>
      <p:sp>
        <p:nvSpPr>
          <p:cNvPr id="115729" name="Text Box 17"/>
          <p:cNvSpPr txBox="1">
            <a:spLocks noChangeArrowheads="1"/>
          </p:cNvSpPr>
          <p:nvPr/>
        </p:nvSpPr>
        <p:spPr bwMode="auto">
          <a:xfrm>
            <a:off x="7848600" y="5937250"/>
            <a:ext cx="457200" cy="398463"/>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1’</a:t>
            </a:r>
          </a:p>
        </p:txBody>
      </p:sp>
      <p:sp>
        <p:nvSpPr>
          <p:cNvPr id="115730" name="Text Box 18"/>
          <p:cNvSpPr txBox="1">
            <a:spLocks noChangeArrowheads="1"/>
          </p:cNvSpPr>
          <p:nvPr/>
        </p:nvSpPr>
        <p:spPr bwMode="auto">
          <a:xfrm>
            <a:off x="1143000" y="4718050"/>
            <a:ext cx="533400" cy="398463"/>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4’</a:t>
            </a:r>
          </a:p>
        </p:txBody>
      </p:sp>
      <p:sp>
        <p:nvSpPr>
          <p:cNvPr id="115733" name="Text Box 21"/>
          <p:cNvSpPr txBox="1">
            <a:spLocks noChangeArrowheads="1"/>
          </p:cNvSpPr>
          <p:nvPr/>
        </p:nvSpPr>
        <p:spPr bwMode="auto">
          <a:xfrm>
            <a:off x="0" y="1676400"/>
            <a:ext cx="9144000" cy="14382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Assumptions and Hints:</a:t>
            </a:r>
          </a:p>
          <a:p>
            <a:pPr algn="ctr">
              <a:spcBef>
                <a:spcPct val="50000"/>
              </a:spcBef>
            </a:pPr>
            <a:r>
              <a:rPr lang="en-US" sz="2200"/>
              <a:t>P</a:t>
            </a:r>
            <a:r>
              <a:rPr lang="en-US" sz="2200" baseline="-25000"/>
              <a:t>1</a:t>
            </a:r>
            <a:r>
              <a:rPr lang="en-US" sz="2200"/>
              <a:t> and P</a:t>
            </a:r>
            <a:r>
              <a:rPr lang="en-US" sz="2200" baseline="-25000"/>
              <a:t>4</a:t>
            </a:r>
            <a:r>
              <a:rPr lang="en-US" sz="2200"/>
              <a:t> = 0 --- V</a:t>
            </a:r>
            <a:r>
              <a:rPr lang="en-US" sz="2200" baseline="-25000"/>
              <a:t>3</a:t>
            </a:r>
            <a:r>
              <a:rPr lang="en-US" sz="2200"/>
              <a:t> = V</a:t>
            </a:r>
            <a:r>
              <a:rPr lang="en-US" sz="2200" baseline="-25000"/>
              <a:t>4  </a:t>
            </a:r>
            <a:r>
              <a:rPr lang="en-US" sz="2200"/>
              <a:t>same diameter tube</a:t>
            </a:r>
          </a:p>
          <a:p>
            <a:pPr algn="ctr">
              <a:spcBef>
                <a:spcPct val="50000"/>
              </a:spcBef>
            </a:pPr>
            <a:r>
              <a:rPr lang="en-US" sz="2200"/>
              <a:t> We must work backwards to solve this problem</a:t>
            </a:r>
            <a:endParaRPr lang="en-US" sz="2200" baseline="-25000"/>
          </a:p>
        </p:txBody>
      </p:sp>
      <p:sp>
        <p:nvSpPr>
          <p:cNvPr id="115734" name="Line 22"/>
          <p:cNvSpPr>
            <a:spLocks noChangeShapeType="1"/>
          </p:cNvSpPr>
          <p:nvPr/>
        </p:nvSpPr>
        <p:spPr bwMode="auto">
          <a:xfrm flipV="1">
            <a:off x="4343400" y="4724400"/>
            <a:ext cx="76200" cy="1066800"/>
          </a:xfrm>
          <a:prstGeom prst="line">
            <a:avLst/>
          </a:prstGeom>
          <a:noFill/>
          <a:ln w="28575">
            <a:solidFill>
              <a:srgbClr val="FF0000"/>
            </a:solidFill>
            <a:round/>
            <a:headEnd/>
            <a:tailEnd type="triangle" w="med" len="med"/>
          </a:ln>
          <a:effectLst/>
        </p:spPr>
        <p:txBody>
          <a:bodyPr/>
          <a:lstStyle/>
          <a:p>
            <a:endParaRPr lang="en-US"/>
          </a:p>
        </p:txBody>
      </p:sp>
      <p:sp>
        <p:nvSpPr>
          <p:cNvPr id="115735" name="Text Box 23"/>
          <p:cNvSpPr txBox="1">
            <a:spLocks noChangeArrowheads="1"/>
          </p:cNvSpPr>
          <p:nvPr/>
        </p:nvSpPr>
        <p:spPr bwMode="auto">
          <a:xfrm>
            <a:off x="4114800" y="4419600"/>
            <a:ext cx="9906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.5’</a:t>
            </a:r>
          </a:p>
        </p:txBody>
      </p:sp>
      <p:sp>
        <p:nvSpPr>
          <p:cNvPr id="115739" name="Text Box 27"/>
          <p:cNvSpPr txBox="1">
            <a:spLocks noChangeArrowheads="1"/>
          </p:cNvSpPr>
          <p:nvPr/>
        </p:nvSpPr>
        <p:spPr bwMode="auto">
          <a:xfrm>
            <a:off x="5486400" y="4724400"/>
            <a:ext cx="16002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.25’</a:t>
            </a:r>
          </a:p>
        </p:txBody>
      </p:sp>
      <p:sp>
        <p:nvSpPr>
          <p:cNvPr id="115740" name="Line 28"/>
          <p:cNvSpPr>
            <a:spLocks noChangeShapeType="1"/>
          </p:cNvSpPr>
          <p:nvPr/>
        </p:nvSpPr>
        <p:spPr bwMode="auto">
          <a:xfrm flipV="1">
            <a:off x="5867400" y="5105400"/>
            <a:ext cx="76200" cy="68580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228600" y="0"/>
            <a:ext cx="8686800" cy="1190625"/>
          </a:xfrm>
          <a:prstGeom prst="rect">
            <a:avLst/>
          </a:prstGeom>
          <a:noFill/>
          <a:ln w="9525">
            <a:noFill/>
            <a:miter lim="800000"/>
            <a:headEnd/>
            <a:tailEnd/>
          </a:ln>
          <a:effectLst/>
        </p:spPr>
        <p:txBody>
          <a:bodyPr>
            <a:spAutoFit/>
          </a:bodyPr>
          <a:lstStyle/>
          <a:p>
            <a:pPr algn="ctr">
              <a:spcBef>
                <a:spcPct val="50000"/>
              </a:spcBef>
            </a:pPr>
            <a:r>
              <a:rPr lang="en-US" sz="3600" b="1">
                <a:latin typeface="Arial" charset="0"/>
              </a:rPr>
              <a:t>FLUID DYNAMICS</a:t>
            </a:r>
            <a:r>
              <a:rPr lang="en-US" sz="3600">
                <a:latin typeface="Arial" charset="0"/>
              </a:rPr>
              <a:t/>
            </a:r>
            <a:br>
              <a:rPr lang="en-US" sz="3600">
                <a:latin typeface="Arial" charset="0"/>
              </a:rPr>
            </a:br>
            <a:r>
              <a:rPr lang="en-US" sz="3600">
                <a:latin typeface="Arial" charset="0"/>
              </a:rPr>
              <a:t>THE BERNOULLI EQUATION</a:t>
            </a:r>
          </a:p>
        </p:txBody>
      </p:sp>
      <p:pic>
        <p:nvPicPr>
          <p:cNvPr id="86030" name="Picture 14" descr="bernoulii1"/>
          <p:cNvPicPr>
            <a:picLocks noGrp="1" noChangeAspect="1" noChangeArrowheads="1"/>
          </p:cNvPicPr>
          <p:nvPr>
            <p:ph idx="1"/>
          </p:nvPr>
        </p:nvPicPr>
        <p:blipFill>
          <a:blip r:embed="rId2"/>
          <a:srcRect l="13275" t="16667" r="23384" b="35185"/>
          <a:stretch>
            <a:fillRect/>
          </a:stretch>
        </p:blipFill>
        <p:spPr>
          <a:xfrm>
            <a:off x="1600200" y="1295400"/>
            <a:ext cx="6019800" cy="3130550"/>
          </a:xfrm>
          <a:noFill/>
          <a:ln/>
        </p:spPr>
      </p:pic>
      <p:sp>
        <p:nvSpPr>
          <p:cNvPr id="86033" name="Text Box 17"/>
          <p:cNvSpPr txBox="1">
            <a:spLocks noChangeArrowheads="1"/>
          </p:cNvSpPr>
          <p:nvPr/>
        </p:nvSpPr>
        <p:spPr bwMode="auto">
          <a:xfrm>
            <a:off x="0" y="4648200"/>
            <a:ext cx="9144000" cy="1800225"/>
          </a:xfrm>
          <a:prstGeom prst="rect">
            <a:avLst/>
          </a:prstGeom>
          <a:solidFill>
            <a:srgbClr val="004080"/>
          </a:solidFill>
          <a:ln w="9525">
            <a:noFill/>
            <a:miter lim="800000"/>
            <a:headEnd/>
            <a:tailEnd/>
          </a:ln>
          <a:effectLst/>
        </p:spPr>
        <p:txBody>
          <a:bodyPr>
            <a:spAutoFit/>
          </a:bodyPr>
          <a:lstStyle/>
          <a:p>
            <a:pPr algn="ctr">
              <a:spcBef>
                <a:spcPct val="50000"/>
              </a:spcBef>
            </a:pPr>
            <a:r>
              <a:rPr lang="en-US" sz="2800">
                <a:latin typeface="Arial" charset="0"/>
              </a:rPr>
              <a:t>The laws of Statics that we have learned cannot solve Dynamic Problems. There is no way to solve for the flow rate, or Q. Therefore, we need a new dynamic approach to Fluid Mechanics.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41" name="Picture 5" descr="completeex"/>
          <p:cNvPicPr>
            <a:picLocks noChangeAspect="1" noChangeArrowheads="1"/>
          </p:cNvPicPr>
          <p:nvPr/>
        </p:nvPicPr>
        <p:blipFill>
          <a:blip r:embed="rId2"/>
          <a:srcRect l="10306" t="37274" r="24046" b="32996"/>
          <a:stretch>
            <a:fillRect/>
          </a:stretch>
        </p:blipFill>
        <p:spPr bwMode="auto">
          <a:xfrm>
            <a:off x="1600200" y="3778250"/>
            <a:ext cx="6019800" cy="3079750"/>
          </a:xfrm>
          <a:prstGeom prst="rect">
            <a:avLst/>
          </a:prstGeom>
          <a:noFill/>
          <a:ln w="9525">
            <a:noFill/>
            <a:miter lim="800000"/>
            <a:headEnd/>
            <a:tailEnd/>
          </a:ln>
        </p:spPr>
      </p:pic>
      <p:sp>
        <p:nvSpPr>
          <p:cNvPr id="116742" name="Text Box 6"/>
          <p:cNvSpPr txBox="1">
            <a:spLocks noChangeArrowheads="1"/>
          </p:cNvSpPr>
          <p:nvPr/>
        </p:nvSpPr>
        <p:spPr bwMode="auto">
          <a:xfrm>
            <a:off x="3124200" y="38020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1</a:t>
            </a:r>
          </a:p>
        </p:txBody>
      </p:sp>
      <p:sp>
        <p:nvSpPr>
          <p:cNvPr id="116743" name="Text Box 7"/>
          <p:cNvSpPr txBox="1">
            <a:spLocks noChangeArrowheads="1"/>
          </p:cNvSpPr>
          <p:nvPr/>
        </p:nvSpPr>
        <p:spPr bwMode="auto">
          <a:xfrm>
            <a:off x="4648200" y="52498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2</a:t>
            </a:r>
          </a:p>
        </p:txBody>
      </p:sp>
      <p:sp>
        <p:nvSpPr>
          <p:cNvPr id="116744" name="Text Box 8"/>
          <p:cNvSpPr txBox="1">
            <a:spLocks noChangeArrowheads="1"/>
          </p:cNvSpPr>
          <p:nvPr/>
        </p:nvSpPr>
        <p:spPr bwMode="auto">
          <a:xfrm>
            <a:off x="57912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3</a:t>
            </a:r>
          </a:p>
        </p:txBody>
      </p:sp>
      <p:sp>
        <p:nvSpPr>
          <p:cNvPr id="116745" name="Text Box 9"/>
          <p:cNvSpPr txBox="1">
            <a:spLocks noChangeArrowheads="1"/>
          </p:cNvSpPr>
          <p:nvPr/>
        </p:nvSpPr>
        <p:spPr bwMode="auto">
          <a:xfrm>
            <a:off x="66294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4</a:t>
            </a:r>
          </a:p>
        </p:txBody>
      </p:sp>
      <p:sp>
        <p:nvSpPr>
          <p:cNvPr id="116746" name="Line 10"/>
          <p:cNvSpPr>
            <a:spLocks noChangeShapeType="1"/>
          </p:cNvSpPr>
          <p:nvPr/>
        </p:nvSpPr>
        <p:spPr bwMode="auto">
          <a:xfrm flipH="1">
            <a:off x="2133600" y="4259263"/>
            <a:ext cx="314325" cy="1587"/>
          </a:xfrm>
          <a:prstGeom prst="line">
            <a:avLst/>
          </a:prstGeom>
          <a:noFill/>
          <a:ln w="22225">
            <a:solidFill>
              <a:srgbClr val="FF0000"/>
            </a:solidFill>
            <a:round/>
            <a:headEnd/>
            <a:tailEnd/>
          </a:ln>
          <a:effectLst/>
        </p:spPr>
        <p:txBody>
          <a:bodyPr/>
          <a:lstStyle/>
          <a:p>
            <a:endParaRPr lang="en-US"/>
          </a:p>
        </p:txBody>
      </p:sp>
      <p:sp>
        <p:nvSpPr>
          <p:cNvPr id="116747" name="Line 11"/>
          <p:cNvSpPr>
            <a:spLocks noChangeShapeType="1"/>
          </p:cNvSpPr>
          <p:nvPr/>
        </p:nvSpPr>
        <p:spPr bwMode="auto">
          <a:xfrm>
            <a:off x="2133600" y="4259263"/>
            <a:ext cx="0" cy="2209800"/>
          </a:xfrm>
          <a:prstGeom prst="line">
            <a:avLst/>
          </a:prstGeom>
          <a:noFill/>
          <a:ln w="22225">
            <a:solidFill>
              <a:srgbClr val="FF0000"/>
            </a:solidFill>
            <a:round/>
            <a:headEnd/>
            <a:tailEnd/>
          </a:ln>
          <a:effectLst/>
        </p:spPr>
        <p:txBody>
          <a:bodyPr/>
          <a:lstStyle/>
          <a:p>
            <a:endParaRPr lang="en-US"/>
          </a:p>
        </p:txBody>
      </p:sp>
      <p:sp>
        <p:nvSpPr>
          <p:cNvPr id="116748" name="Line 12"/>
          <p:cNvSpPr>
            <a:spLocks noChangeShapeType="1"/>
          </p:cNvSpPr>
          <p:nvPr/>
        </p:nvSpPr>
        <p:spPr bwMode="auto">
          <a:xfrm>
            <a:off x="6934200" y="5935663"/>
            <a:ext cx="314325" cy="1587"/>
          </a:xfrm>
          <a:prstGeom prst="line">
            <a:avLst/>
          </a:prstGeom>
          <a:noFill/>
          <a:ln w="22225">
            <a:solidFill>
              <a:srgbClr val="FF0000"/>
            </a:solidFill>
            <a:round/>
            <a:headEnd/>
            <a:tailEnd/>
          </a:ln>
          <a:effectLst/>
        </p:spPr>
        <p:txBody>
          <a:bodyPr/>
          <a:lstStyle/>
          <a:p>
            <a:endParaRPr lang="en-US"/>
          </a:p>
        </p:txBody>
      </p:sp>
      <p:sp>
        <p:nvSpPr>
          <p:cNvPr id="116749" name="Line 13"/>
          <p:cNvSpPr>
            <a:spLocks noChangeShapeType="1"/>
          </p:cNvSpPr>
          <p:nvPr/>
        </p:nvSpPr>
        <p:spPr bwMode="auto">
          <a:xfrm>
            <a:off x="7239000" y="5935663"/>
            <a:ext cx="1588" cy="531812"/>
          </a:xfrm>
          <a:prstGeom prst="line">
            <a:avLst/>
          </a:prstGeom>
          <a:noFill/>
          <a:ln w="22225">
            <a:solidFill>
              <a:srgbClr val="FF0000"/>
            </a:solidFill>
            <a:round/>
            <a:headEnd/>
            <a:tailEnd/>
          </a:ln>
          <a:effectLst/>
        </p:spPr>
        <p:txBody>
          <a:bodyPr/>
          <a:lstStyle/>
          <a:p>
            <a:endParaRPr lang="en-US"/>
          </a:p>
        </p:txBody>
      </p:sp>
      <p:sp>
        <p:nvSpPr>
          <p:cNvPr id="116750" name="Text Box 14"/>
          <p:cNvSpPr txBox="1">
            <a:spLocks noChangeArrowheads="1"/>
          </p:cNvSpPr>
          <p:nvPr/>
        </p:nvSpPr>
        <p:spPr bwMode="auto">
          <a:xfrm>
            <a:off x="7162800" y="6088063"/>
            <a:ext cx="838200"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1’</a:t>
            </a:r>
          </a:p>
        </p:txBody>
      </p:sp>
      <p:sp>
        <p:nvSpPr>
          <p:cNvPr id="116751" name="Text Box 15"/>
          <p:cNvSpPr txBox="1">
            <a:spLocks noChangeArrowheads="1"/>
          </p:cNvSpPr>
          <p:nvPr/>
        </p:nvSpPr>
        <p:spPr bwMode="auto">
          <a:xfrm>
            <a:off x="1752600" y="4792663"/>
            <a:ext cx="439738"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4’</a:t>
            </a:r>
          </a:p>
        </p:txBody>
      </p:sp>
      <p:sp>
        <p:nvSpPr>
          <p:cNvPr id="116753" name="Text Box 17"/>
          <p:cNvSpPr txBox="1">
            <a:spLocks noChangeArrowheads="1"/>
          </p:cNvSpPr>
          <p:nvPr/>
        </p:nvSpPr>
        <p:spPr bwMode="auto">
          <a:xfrm>
            <a:off x="0" y="762000"/>
            <a:ext cx="9144000" cy="2117725"/>
          </a:xfrm>
          <a:prstGeom prst="rect">
            <a:avLst/>
          </a:prstGeom>
          <a:solidFill>
            <a:srgbClr val="004080"/>
          </a:solidFill>
          <a:ln w="9525">
            <a:noFill/>
            <a:miter lim="800000"/>
            <a:headEnd/>
            <a:tailEnd/>
          </a:ln>
          <a:effectLst/>
        </p:spPr>
        <p:txBody>
          <a:bodyPr>
            <a:spAutoFit/>
          </a:bodyPr>
          <a:lstStyle/>
          <a:p>
            <a:pPr algn="ctr">
              <a:spcBef>
                <a:spcPct val="50000"/>
              </a:spcBef>
            </a:pPr>
            <a:r>
              <a:rPr lang="en-US" sz="2400" b="1"/>
              <a:t>Point 1:</a:t>
            </a:r>
          </a:p>
          <a:p>
            <a:pPr algn="ctr">
              <a:spcBef>
                <a:spcPct val="50000"/>
              </a:spcBef>
            </a:pPr>
            <a:r>
              <a:rPr lang="en-US" sz="2400"/>
              <a:t>Pressure Head : Only atmospheric </a:t>
            </a:r>
            <a:r>
              <a:rPr lang="en-US" sz="2400">
                <a:sym typeface="Wingdings" pitchFamily="2" charset="2"/>
              </a:rPr>
              <a:t> </a:t>
            </a:r>
            <a:r>
              <a:rPr lang="en-US" sz="2400" b="1">
                <a:sym typeface="Wingdings" pitchFamily="2" charset="2"/>
              </a:rPr>
              <a:t>P</a:t>
            </a:r>
            <a:r>
              <a:rPr lang="en-US" sz="2400" b="1" baseline="-25000">
                <a:sym typeface="Wingdings" pitchFamily="2" charset="2"/>
              </a:rPr>
              <a:t>1</a:t>
            </a:r>
            <a:r>
              <a:rPr lang="en-US" sz="2400" b="1">
                <a:sym typeface="Wingdings" pitchFamily="2" charset="2"/>
              </a:rPr>
              <a:t>/</a:t>
            </a:r>
            <a:r>
              <a:rPr lang="el-GR" sz="2400" b="1">
                <a:latin typeface="Symbol" charset="2"/>
                <a:sym typeface="Wingdings" pitchFamily="2" charset="2"/>
              </a:rPr>
              <a:t>g</a:t>
            </a:r>
            <a:r>
              <a:rPr lang="en-US" sz="2400" b="1">
                <a:sym typeface="Wingdings" pitchFamily="2" charset="2"/>
              </a:rPr>
              <a:t> = 0</a:t>
            </a:r>
          </a:p>
          <a:p>
            <a:pPr algn="ctr">
              <a:spcBef>
                <a:spcPct val="50000"/>
              </a:spcBef>
            </a:pPr>
            <a:r>
              <a:rPr lang="en-US" sz="2400">
                <a:sym typeface="Wingdings" pitchFamily="2" charset="2"/>
              </a:rPr>
              <a:t>Velocity Head : In a large tank, </a:t>
            </a:r>
            <a:r>
              <a:rPr lang="en-US" sz="2400" b="1">
                <a:sym typeface="Wingdings" pitchFamily="2" charset="2"/>
              </a:rPr>
              <a:t>V</a:t>
            </a:r>
            <a:r>
              <a:rPr lang="en-US" sz="2400" b="1" baseline="-25000">
                <a:sym typeface="Wingdings" pitchFamily="2" charset="2"/>
              </a:rPr>
              <a:t>1</a:t>
            </a:r>
            <a:r>
              <a:rPr lang="en-US" sz="2400" b="1">
                <a:sym typeface="Wingdings" pitchFamily="2" charset="2"/>
              </a:rPr>
              <a:t> = 0  V</a:t>
            </a:r>
            <a:r>
              <a:rPr lang="en-US" sz="2400" b="1" baseline="-25000">
                <a:sym typeface="Wingdings" pitchFamily="2" charset="2"/>
              </a:rPr>
              <a:t>1</a:t>
            </a:r>
            <a:r>
              <a:rPr lang="en-US" sz="2400" b="1" baseline="30000">
                <a:sym typeface="Wingdings" pitchFamily="2" charset="2"/>
              </a:rPr>
              <a:t>2</a:t>
            </a:r>
            <a:r>
              <a:rPr lang="en-US" sz="2400" b="1">
                <a:sym typeface="Wingdings" pitchFamily="2" charset="2"/>
              </a:rPr>
              <a:t>/2g = 0</a:t>
            </a:r>
          </a:p>
          <a:p>
            <a:pPr algn="ctr">
              <a:spcBef>
                <a:spcPct val="50000"/>
              </a:spcBef>
            </a:pPr>
            <a:r>
              <a:rPr lang="en-US" sz="2400">
                <a:sym typeface="Wingdings" pitchFamily="2" charset="2"/>
              </a:rPr>
              <a:t>Elevation Head : </a:t>
            </a:r>
            <a:r>
              <a:rPr lang="en-US" sz="2400" b="1">
                <a:sym typeface="Wingdings" pitchFamily="2" charset="2"/>
              </a:rPr>
              <a:t>Z</a:t>
            </a:r>
            <a:r>
              <a:rPr lang="en-US" sz="2400" b="1" baseline="-25000">
                <a:sym typeface="Wingdings" pitchFamily="2" charset="2"/>
              </a:rPr>
              <a:t>1</a:t>
            </a:r>
            <a:r>
              <a:rPr lang="en-US" sz="2400" b="1">
                <a:sym typeface="Wingdings" pitchFamily="2" charset="2"/>
              </a:rPr>
              <a:t> = 4’</a:t>
            </a:r>
            <a:endParaRPr lang="el-GR" sz="2400" b="1"/>
          </a:p>
        </p:txBody>
      </p:sp>
      <p:sp>
        <p:nvSpPr>
          <p:cNvPr id="116755" name="Line 19"/>
          <p:cNvSpPr>
            <a:spLocks noChangeShapeType="1"/>
          </p:cNvSpPr>
          <p:nvPr/>
        </p:nvSpPr>
        <p:spPr bwMode="auto">
          <a:xfrm flipV="1">
            <a:off x="4343400" y="5334000"/>
            <a:ext cx="76200" cy="685800"/>
          </a:xfrm>
          <a:prstGeom prst="line">
            <a:avLst/>
          </a:prstGeom>
          <a:noFill/>
          <a:ln w="28575">
            <a:solidFill>
              <a:srgbClr val="FF0000"/>
            </a:solidFill>
            <a:round/>
            <a:headEnd/>
            <a:tailEnd type="triangle" w="med" len="med"/>
          </a:ln>
          <a:effectLst/>
        </p:spPr>
        <p:txBody>
          <a:bodyPr/>
          <a:lstStyle/>
          <a:p>
            <a:endParaRPr lang="en-US"/>
          </a:p>
        </p:txBody>
      </p:sp>
      <p:sp>
        <p:nvSpPr>
          <p:cNvPr id="116756" name="Text Box 20"/>
          <p:cNvSpPr txBox="1">
            <a:spLocks noChangeArrowheads="1"/>
          </p:cNvSpPr>
          <p:nvPr/>
        </p:nvSpPr>
        <p:spPr bwMode="auto">
          <a:xfrm>
            <a:off x="4114800" y="4876800"/>
            <a:ext cx="9906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.5’</a:t>
            </a:r>
          </a:p>
        </p:txBody>
      </p:sp>
      <p:sp>
        <p:nvSpPr>
          <p:cNvPr id="116757" name="Text Box 21"/>
          <p:cNvSpPr txBox="1">
            <a:spLocks noChangeArrowheads="1"/>
          </p:cNvSpPr>
          <p:nvPr/>
        </p:nvSpPr>
        <p:spPr bwMode="auto">
          <a:xfrm>
            <a:off x="5257800" y="5105400"/>
            <a:ext cx="16002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.25’</a:t>
            </a:r>
          </a:p>
        </p:txBody>
      </p:sp>
      <p:sp>
        <p:nvSpPr>
          <p:cNvPr id="116758" name="Line 22"/>
          <p:cNvSpPr>
            <a:spLocks noChangeShapeType="1"/>
          </p:cNvSpPr>
          <p:nvPr/>
        </p:nvSpPr>
        <p:spPr bwMode="auto">
          <a:xfrm flipV="1">
            <a:off x="5562600" y="5486400"/>
            <a:ext cx="76200" cy="53340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5" name="Picture 5" descr="completeex"/>
          <p:cNvPicPr>
            <a:picLocks noChangeAspect="1" noChangeArrowheads="1"/>
          </p:cNvPicPr>
          <p:nvPr/>
        </p:nvPicPr>
        <p:blipFill>
          <a:blip r:embed="rId2"/>
          <a:srcRect l="10306" t="37274" r="24046" b="32996"/>
          <a:stretch>
            <a:fillRect/>
          </a:stretch>
        </p:blipFill>
        <p:spPr bwMode="auto">
          <a:xfrm>
            <a:off x="1676400" y="3778250"/>
            <a:ext cx="6019800" cy="3079750"/>
          </a:xfrm>
          <a:prstGeom prst="rect">
            <a:avLst/>
          </a:prstGeom>
          <a:noFill/>
          <a:ln w="9525">
            <a:noFill/>
            <a:miter lim="800000"/>
            <a:headEnd/>
            <a:tailEnd/>
          </a:ln>
        </p:spPr>
      </p:pic>
      <p:sp>
        <p:nvSpPr>
          <p:cNvPr id="117766" name="Text Box 6"/>
          <p:cNvSpPr txBox="1">
            <a:spLocks noChangeArrowheads="1"/>
          </p:cNvSpPr>
          <p:nvPr/>
        </p:nvSpPr>
        <p:spPr bwMode="auto">
          <a:xfrm>
            <a:off x="3200400" y="38020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1</a:t>
            </a:r>
          </a:p>
        </p:txBody>
      </p:sp>
      <p:sp>
        <p:nvSpPr>
          <p:cNvPr id="117767" name="Text Box 7"/>
          <p:cNvSpPr txBox="1">
            <a:spLocks noChangeArrowheads="1"/>
          </p:cNvSpPr>
          <p:nvPr/>
        </p:nvSpPr>
        <p:spPr bwMode="auto">
          <a:xfrm>
            <a:off x="4724400" y="52498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2</a:t>
            </a:r>
          </a:p>
        </p:txBody>
      </p:sp>
      <p:sp>
        <p:nvSpPr>
          <p:cNvPr id="117768" name="Text Box 8"/>
          <p:cNvSpPr txBox="1">
            <a:spLocks noChangeArrowheads="1"/>
          </p:cNvSpPr>
          <p:nvPr/>
        </p:nvSpPr>
        <p:spPr bwMode="auto">
          <a:xfrm>
            <a:off x="58674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3</a:t>
            </a:r>
          </a:p>
        </p:txBody>
      </p:sp>
      <p:sp>
        <p:nvSpPr>
          <p:cNvPr id="117769" name="Text Box 9"/>
          <p:cNvSpPr txBox="1">
            <a:spLocks noChangeArrowheads="1"/>
          </p:cNvSpPr>
          <p:nvPr/>
        </p:nvSpPr>
        <p:spPr bwMode="auto">
          <a:xfrm>
            <a:off x="67056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4</a:t>
            </a:r>
          </a:p>
        </p:txBody>
      </p:sp>
      <p:sp>
        <p:nvSpPr>
          <p:cNvPr id="117770" name="Line 10"/>
          <p:cNvSpPr>
            <a:spLocks noChangeShapeType="1"/>
          </p:cNvSpPr>
          <p:nvPr/>
        </p:nvSpPr>
        <p:spPr bwMode="auto">
          <a:xfrm flipH="1">
            <a:off x="2209800" y="4259263"/>
            <a:ext cx="314325" cy="1587"/>
          </a:xfrm>
          <a:prstGeom prst="line">
            <a:avLst/>
          </a:prstGeom>
          <a:noFill/>
          <a:ln w="22225">
            <a:solidFill>
              <a:srgbClr val="FF0000"/>
            </a:solidFill>
            <a:round/>
            <a:headEnd/>
            <a:tailEnd/>
          </a:ln>
          <a:effectLst/>
        </p:spPr>
        <p:txBody>
          <a:bodyPr/>
          <a:lstStyle/>
          <a:p>
            <a:endParaRPr lang="en-US"/>
          </a:p>
        </p:txBody>
      </p:sp>
      <p:sp>
        <p:nvSpPr>
          <p:cNvPr id="117771" name="Line 11"/>
          <p:cNvSpPr>
            <a:spLocks noChangeShapeType="1"/>
          </p:cNvSpPr>
          <p:nvPr/>
        </p:nvSpPr>
        <p:spPr bwMode="auto">
          <a:xfrm>
            <a:off x="2209800" y="4259263"/>
            <a:ext cx="0" cy="2209800"/>
          </a:xfrm>
          <a:prstGeom prst="line">
            <a:avLst/>
          </a:prstGeom>
          <a:noFill/>
          <a:ln w="22225">
            <a:solidFill>
              <a:srgbClr val="FF0000"/>
            </a:solidFill>
            <a:round/>
            <a:headEnd/>
            <a:tailEnd/>
          </a:ln>
          <a:effectLst/>
        </p:spPr>
        <p:txBody>
          <a:bodyPr/>
          <a:lstStyle/>
          <a:p>
            <a:endParaRPr lang="en-US"/>
          </a:p>
        </p:txBody>
      </p:sp>
      <p:sp>
        <p:nvSpPr>
          <p:cNvPr id="117772" name="Line 12"/>
          <p:cNvSpPr>
            <a:spLocks noChangeShapeType="1"/>
          </p:cNvSpPr>
          <p:nvPr/>
        </p:nvSpPr>
        <p:spPr bwMode="auto">
          <a:xfrm>
            <a:off x="7010400" y="5935663"/>
            <a:ext cx="314325" cy="1587"/>
          </a:xfrm>
          <a:prstGeom prst="line">
            <a:avLst/>
          </a:prstGeom>
          <a:noFill/>
          <a:ln w="22225">
            <a:solidFill>
              <a:srgbClr val="FF0000"/>
            </a:solidFill>
            <a:round/>
            <a:headEnd/>
            <a:tailEnd/>
          </a:ln>
          <a:effectLst/>
        </p:spPr>
        <p:txBody>
          <a:bodyPr/>
          <a:lstStyle/>
          <a:p>
            <a:endParaRPr lang="en-US"/>
          </a:p>
        </p:txBody>
      </p:sp>
      <p:sp>
        <p:nvSpPr>
          <p:cNvPr id="117773" name="Line 13"/>
          <p:cNvSpPr>
            <a:spLocks noChangeShapeType="1"/>
          </p:cNvSpPr>
          <p:nvPr/>
        </p:nvSpPr>
        <p:spPr bwMode="auto">
          <a:xfrm>
            <a:off x="7315200" y="5935663"/>
            <a:ext cx="1588" cy="531812"/>
          </a:xfrm>
          <a:prstGeom prst="line">
            <a:avLst/>
          </a:prstGeom>
          <a:noFill/>
          <a:ln w="22225">
            <a:solidFill>
              <a:srgbClr val="FF0000"/>
            </a:solidFill>
            <a:round/>
            <a:headEnd/>
            <a:tailEnd/>
          </a:ln>
          <a:effectLst/>
        </p:spPr>
        <p:txBody>
          <a:bodyPr/>
          <a:lstStyle/>
          <a:p>
            <a:endParaRPr lang="en-US"/>
          </a:p>
        </p:txBody>
      </p:sp>
      <p:sp>
        <p:nvSpPr>
          <p:cNvPr id="117774" name="Text Box 14"/>
          <p:cNvSpPr txBox="1">
            <a:spLocks noChangeArrowheads="1"/>
          </p:cNvSpPr>
          <p:nvPr/>
        </p:nvSpPr>
        <p:spPr bwMode="auto">
          <a:xfrm>
            <a:off x="7239000" y="6088063"/>
            <a:ext cx="838200"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1’</a:t>
            </a:r>
          </a:p>
        </p:txBody>
      </p:sp>
      <p:sp>
        <p:nvSpPr>
          <p:cNvPr id="117775" name="Text Box 15"/>
          <p:cNvSpPr txBox="1">
            <a:spLocks noChangeArrowheads="1"/>
          </p:cNvSpPr>
          <p:nvPr/>
        </p:nvSpPr>
        <p:spPr bwMode="auto">
          <a:xfrm>
            <a:off x="1828800" y="4792663"/>
            <a:ext cx="439738"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4’</a:t>
            </a:r>
          </a:p>
        </p:txBody>
      </p:sp>
      <p:sp>
        <p:nvSpPr>
          <p:cNvPr id="117776" name="Text Box 16"/>
          <p:cNvSpPr txBox="1">
            <a:spLocks noChangeArrowheads="1"/>
          </p:cNvSpPr>
          <p:nvPr/>
        </p:nvSpPr>
        <p:spPr bwMode="auto">
          <a:xfrm>
            <a:off x="4800600" y="4419600"/>
            <a:ext cx="2257425" cy="368300"/>
          </a:xfrm>
          <a:prstGeom prst="rect">
            <a:avLst/>
          </a:prstGeom>
          <a:noFill/>
          <a:ln w="9525">
            <a:noFill/>
            <a:miter lim="800000"/>
            <a:headEnd/>
            <a:tailEnd/>
          </a:ln>
          <a:effectLst/>
        </p:spPr>
        <p:txBody>
          <a:bodyPr>
            <a:spAutoFit/>
          </a:bodyPr>
          <a:lstStyle/>
          <a:p>
            <a:pPr>
              <a:spcBef>
                <a:spcPct val="50000"/>
              </a:spcBef>
            </a:pPr>
            <a:r>
              <a:rPr lang="el-GR" b="1">
                <a:solidFill>
                  <a:srgbClr val="000000"/>
                </a:solidFill>
              </a:rPr>
              <a:t>γ</a:t>
            </a:r>
            <a:r>
              <a:rPr lang="en-US" b="1" baseline="-25000">
                <a:solidFill>
                  <a:srgbClr val="000000"/>
                </a:solidFill>
              </a:rPr>
              <a:t>H2O</a:t>
            </a:r>
            <a:r>
              <a:rPr lang="en-US" b="1">
                <a:solidFill>
                  <a:srgbClr val="000000"/>
                </a:solidFill>
              </a:rPr>
              <a:t>= 62.4 lbs/ft</a:t>
            </a:r>
            <a:r>
              <a:rPr lang="en-US" b="1" baseline="30000">
                <a:solidFill>
                  <a:srgbClr val="000000"/>
                </a:solidFill>
              </a:rPr>
              <a:t>3</a:t>
            </a:r>
            <a:endParaRPr lang="el-GR" b="1">
              <a:solidFill>
                <a:srgbClr val="000000"/>
              </a:solidFill>
            </a:endParaRPr>
          </a:p>
        </p:txBody>
      </p:sp>
      <p:sp>
        <p:nvSpPr>
          <p:cNvPr id="117777" name="Text Box 17"/>
          <p:cNvSpPr txBox="1">
            <a:spLocks noChangeArrowheads="1"/>
          </p:cNvSpPr>
          <p:nvPr/>
        </p:nvSpPr>
        <p:spPr bwMode="auto">
          <a:xfrm>
            <a:off x="0" y="228600"/>
            <a:ext cx="9144000" cy="3332163"/>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b="1"/>
              <a:t>Point 4:</a:t>
            </a:r>
          </a:p>
          <a:p>
            <a:pPr algn="ctr">
              <a:spcBef>
                <a:spcPct val="50000"/>
              </a:spcBef>
            </a:pPr>
            <a:r>
              <a:rPr lang="en-US" sz="2200" b="1"/>
              <a:t>Apply the Bernoulli equation between 1 and 4                             0 + 0 + 4 = 0 + V</a:t>
            </a:r>
            <a:r>
              <a:rPr lang="en-US" sz="2200" b="1" baseline="-25000"/>
              <a:t>4</a:t>
            </a:r>
            <a:r>
              <a:rPr lang="en-US" sz="2200" b="1" baseline="30000"/>
              <a:t>2</a:t>
            </a:r>
            <a:r>
              <a:rPr lang="en-US" sz="2200" b="1"/>
              <a:t>/2(32.2) + 1</a:t>
            </a:r>
          </a:p>
          <a:p>
            <a:pPr algn="ctr">
              <a:spcBef>
                <a:spcPct val="50000"/>
              </a:spcBef>
            </a:pPr>
            <a:r>
              <a:rPr lang="en-US" sz="2200" b="1"/>
              <a:t>V</a:t>
            </a:r>
            <a:r>
              <a:rPr lang="en-US" sz="2200" b="1" baseline="-25000"/>
              <a:t>4</a:t>
            </a:r>
            <a:r>
              <a:rPr lang="en-US" sz="2200" b="1"/>
              <a:t> = 13.9 ft/s</a:t>
            </a:r>
          </a:p>
          <a:p>
            <a:pPr algn="ctr">
              <a:spcBef>
                <a:spcPct val="50000"/>
              </a:spcBef>
            </a:pPr>
            <a:r>
              <a:rPr lang="en-US" sz="2200"/>
              <a:t>Pressure Head : Only atmospheric </a:t>
            </a:r>
            <a:r>
              <a:rPr lang="en-US" sz="2200">
                <a:sym typeface="Wingdings" pitchFamily="2" charset="2"/>
              </a:rPr>
              <a:t> </a:t>
            </a:r>
            <a:r>
              <a:rPr lang="en-US" sz="2200" b="1">
                <a:sym typeface="Wingdings" pitchFamily="2" charset="2"/>
              </a:rPr>
              <a:t>P</a:t>
            </a:r>
            <a:r>
              <a:rPr lang="en-US" sz="2200" b="1" baseline="-25000">
                <a:sym typeface="Wingdings" pitchFamily="2" charset="2"/>
              </a:rPr>
              <a:t>4</a:t>
            </a:r>
            <a:r>
              <a:rPr lang="en-US" sz="2200" b="1">
                <a:sym typeface="Wingdings" pitchFamily="2" charset="2"/>
              </a:rPr>
              <a:t>/ </a:t>
            </a:r>
            <a:r>
              <a:rPr lang="el-GR" sz="2400" b="1">
                <a:latin typeface="Symbol" charset="2"/>
                <a:sym typeface="Wingdings" pitchFamily="2" charset="2"/>
              </a:rPr>
              <a:t>g</a:t>
            </a:r>
            <a:r>
              <a:rPr lang="en-US" sz="2200" b="1">
                <a:sym typeface="Wingdings" pitchFamily="2" charset="2"/>
              </a:rPr>
              <a:t> = 0</a:t>
            </a:r>
          </a:p>
          <a:p>
            <a:pPr algn="ctr">
              <a:spcBef>
                <a:spcPct val="50000"/>
              </a:spcBef>
            </a:pPr>
            <a:r>
              <a:rPr lang="en-US" sz="2200">
                <a:sym typeface="Wingdings" pitchFamily="2" charset="2"/>
              </a:rPr>
              <a:t>Velocity Head : </a:t>
            </a:r>
            <a:r>
              <a:rPr lang="en-US" sz="2200" b="1">
                <a:sym typeface="Wingdings" pitchFamily="2" charset="2"/>
              </a:rPr>
              <a:t>V</a:t>
            </a:r>
            <a:r>
              <a:rPr lang="en-US" sz="2200" b="1" baseline="-25000">
                <a:sym typeface="Wingdings" pitchFamily="2" charset="2"/>
              </a:rPr>
              <a:t>4</a:t>
            </a:r>
            <a:r>
              <a:rPr lang="en-US" sz="2200" b="1" baseline="30000">
                <a:sym typeface="Wingdings" pitchFamily="2" charset="2"/>
              </a:rPr>
              <a:t>2</a:t>
            </a:r>
            <a:r>
              <a:rPr lang="en-US" sz="2200" b="1">
                <a:sym typeface="Wingdings" pitchFamily="2" charset="2"/>
              </a:rPr>
              <a:t>/2g = 3’</a:t>
            </a:r>
          </a:p>
          <a:p>
            <a:pPr algn="ctr">
              <a:spcBef>
                <a:spcPct val="50000"/>
              </a:spcBef>
            </a:pPr>
            <a:r>
              <a:rPr lang="en-US" sz="2200">
                <a:sym typeface="Wingdings" pitchFamily="2" charset="2"/>
              </a:rPr>
              <a:t>Elevation Head : </a:t>
            </a:r>
            <a:r>
              <a:rPr lang="en-US" sz="2200" b="1">
                <a:sym typeface="Wingdings" pitchFamily="2" charset="2"/>
              </a:rPr>
              <a:t>Z</a:t>
            </a:r>
            <a:r>
              <a:rPr lang="en-US" sz="2200" b="1" baseline="-25000">
                <a:sym typeface="Wingdings" pitchFamily="2" charset="2"/>
              </a:rPr>
              <a:t>4</a:t>
            </a:r>
            <a:r>
              <a:rPr lang="en-US" sz="2200" b="1">
                <a:sym typeface="Wingdings" pitchFamily="2" charset="2"/>
              </a:rPr>
              <a:t> = 1’</a:t>
            </a:r>
            <a:endParaRPr lang="el-GR" sz="2200" b="1">
              <a:sym typeface="Wingdings" pitchFamily="2" charset="2"/>
            </a:endParaRPr>
          </a:p>
        </p:txBody>
      </p:sp>
      <p:sp>
        <p:nvSpPr>
          <p:cNvPr id="117778" name="Line 18"/>
          <p:cNvSpPr>
            <a:spLocks noChangeShapeType="1"/>
          </p:cNvSpPr>
          <p:nvPr/>
        </p:nvSpPr>
        <p:spPr bwMode="auto">
          <a:xfrm flipV="1">
            <a:off x="4343400" y="5334000"/>
            <a:ext cx="76200" cy="685800"/>
          </a:xfrm>
          <a:prstGeom prst="line">
            <a:avLst/>
          </a:prstGeom>
          <a:noFill/>
          <a:ln w="28575">
            <a:solidFill>
              <a:srgbClr val="FF0000"/>
            </a:solidFill>
            <a:round/>
            <a:headEnd/>
            <a:tailEnd type="triangle" w="med" len="med"/>
          </a:ln>
          <a:effectLst/>
        </p:spPr>
        <p:txBody>
          <a:bodyPr/>
          <a:lstStyle/>
          <a:p>
            <a:endParaRPr lang="en-US"/>
          </a:p>
        </p:txBody>
      </p:sp>
      <p:sp>
        <p:nvSpPr>
          <p:cNvPr id="117779" name="Text Box 19"/>
          <p:cNvSpPr txBox="1">
            <a:spLocks noChangeArrowheads="1"/>
          </p:cNvSpPr>
          <p:nvPr/>
        </p:nvSpPr>
        <p:spPr bwMode="auto">
          <a:xfrm>
            <a:off x="4191000" y="4876800"/>
            <a:ext cx="9906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.5’</a:t>
            </a:r>
          </a:p>
        </p:txBody>
      </p:sp>
      <p:sp>
        <p:nvSpPr>
          <p:cNvPr id="117780" name="Text Box 20"/>
          <p:cNvSpPr txBox="1">
            <a:spLocks noChangeArrowheads="1"/>
          </p:cNvSpPr>
          <p:nvPr/>
        </p:nvSpPr>
        <p:spPr bwMode="auto">
          <a:xfrm>
            <a:off x="5257800" y="5105400"/>
            <a:ext cx="16002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.25’</a:t>
            </a:r>
          </a:p>
        </p:txBody>
      </p:sp>
      <p:sp>
        <p:nvSpPr>
          <p:cNvPr id="117781" name="Line 21"/>
          <p:cNvSpPr>
            <a:spLocks noChangeShapeType="1"/>
          </p:cNvSpPr>
          <p:nvPr/>
        </p:nvSpPr>
        <p:spPr bwMode="auto">
          <a:xfrm flipV="1">
            <a:off x="5715000" y="5486400"/>
            <a:ext cx="76200" cy="53340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8" name="Picture 4" descr="completeex"/>
          <p:cNvPicPr>
            <a:picLocks noChangeAspect="1" noChangeArrowheads="1"/>
          </p:cNvPicPr>
          <p:nvPr/>
        </p:nvPicPr>
        <p:blipFill>
          <a:blip r:embed="rId2"/>
          <a:srcRect l="10306" t="37274" r="24046" b="32996"/>
          <a:stretch>
            <a:fillRect/>
          </a:stretch>
        </p:blipFill>
        <p:spPr bwMode="auto">
          <a:xfrm>
            <a:off x="1676400" y="3778250"/>
            <a:ext cx="6019800" cy="3079750"/>
          </a:xfrm>
          <a:prstGeom prst="rect">
            <a:avLst/>
          </a:prstGeom>
          <a:noFill/>
          <a:ln w="9525">
            <a:noFill/>
            <a:miter lim="800000"/>
            <a:headEnd/>
            <a:tailEnd/>
          </a:ln>
        </p:spPr>
      </p:pic>
      <p:sp>
        <p:nvSpPr>
          <p:cNvPr id="118789" name="Text Box 5"/>
          <p:cNvSpPr txBox="1">
            <a:spLocks noChangeArrowheads="1"/>
          </p:cNvSpPr>
          <p:nvPr/>
        </p:nvSpPr>
        <p:spPr bwMode="auto">
          <a:xfrm>
            <a:off x="3200400" y="38020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1</a:t>
            </a:r>
          </a:p>
        </p:txBody>
      </p:sp>
      <p:sp>
        <p:nvSpPr>
          <p:cNvPr id="118790" name="Text Box 6"/>
          <p:cNvSpPr txBox="1">
            <a:spLocks noChangeArrowheads="1"/>
          </p:cNvSpPr>
          <p:nvPr/>
        </p:nvSpPr>
        <p:spPr bwMode="auto">
          <a:xfrm>
            <a:off x="4724400" y="52498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2</a:t>
            </a:r>
          </a:p>
        </p:txBody>
      </p:sp>
      <p:sp>
        <p:nvSpPr>
          <p:cNvPr id="118791" name="Text Box 7"/>
          <p:cNvSpPr txBox="1">
            <a:spLocks noChangeArrowheads="1"/>
          </p:cNvSpPr>
          <p:nvPr/>
        </p:nvSpPr>
        <p:spPr bwMode="auto">
          <a:xfrm>
            <a:off x="58674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3</a:t>
            </a:r>
          </a:p>
        </p:txBody>
      </p:sp>
      <p:sp>
        <p:nvSpPr>
          <p:cNvPr id="118792" name="Text Box 8"/>
          <p:cNvSpPr txBox="1">
            <a:spLocks noChangeArrowheads="1"/>
          </p:cNvSpPr>
          <p:nvPr/>
        </p:nvSpPr>
        <p:spPr bwMode="auto">
          <a:xfrm>
            <a:off x="67056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4</a:t>
            </a:r>
          </a:p>
        </p:txBody>
      </p:sp>
      <p:sp>
        <p:nvSpPr>
          <p:cNvPr id="118793" name="Line 9"/>
          <p:cNvSpPr>
            <a:spLocks noChangeShapeType="1"/>
          </p:cNvSpPr>
          <p:nvPr/>
        </p:nvSpPr>
        <p:spPr bwMode="auto">
          <a:xfrm flipH="1">
            <a:off x="2209800" y="4259263"/>
            <a:ext cx="314325" cy="1587"/>
          </a:xfrm>
          <a:prstGeom prst="line">
            <a:avLst/>
          </a:prstGeom>
          <a:noFill/>
          <a:ln w="22225">
            <a:solidFill>
              <a:srgbClr val="FF0000"/>
            </a:solidFill>
            <a:round/>
            <a:headEnd/>
            <a:tailEnd/>
          </a:ln>
          <a:effectLst/>
        </p:spPr>
        <p:txBody>
          <a:bodyPr/>
          <a:lstStyle/>
          <a:p>
            <a:endParaRPr lang="en-US"/>
          </a:p>
        </p:txBody>
      </p:sp>
      <p:sp>
        <p:nvSpPr>
          <p:cNvPr id="118794" name="Line 10"/>
          <p:cNvSpPr>
            <a:spLocks noChangeShapeType="1"/>
          </p:cNvSpPr>
          <p:nvPr/>
        </p:nvSpPr>
        <p:spPr bwMode="auto">
          <a:xfrm>
            <a:off x="2209800" y="4259263"/>
            <a:ext cx="0" cy="2209800"/>
          </a:xfrm>
          <a:prstGeom prst="line">
            <a:avLst/>
          </a:prstGeom>
          <a:noFill/>
          <a:ln w="22225">
            <a:solidFill>
              <a:srgbClr val="FF0000"/>
            </a:solidFill>
            <a:round/>
            <a:headEnd/>
            <a:tailEnd/>
          </a:ln>
          <a:effectLst/>
        </p:spPr>
        <p:txBody>
          <a:bodyPr/>
          <a:lstStyle/>
          <a:p>
            <a:endParaRPr lang="en-US"/>
          </a:p>
        </p:txBody>
      </p:sp>
      <p:sp>
        <p:nvSpPr>
          <p:cNvPr id="118795" name="Line 11"/>
          <p:cNvSpPr>
            <a:spLocks noChangeShapeType="1"/>
          </p:cNvSpPr>
          <p:nvPr/>
        </p:nvSpPr>
        <p:spPr bwMode="auto">
          <a:xfrm>
            <a:off x="7010400" y="5935663"/>
            <a:ext cx="314325" cy="1587"/>
          </a:xfrm>
          <a:prstGeom prst="line">
            <a:avLst/>
          </a:prstGeom>
          <a:noFill/>
          <a:ln w="22225">
            <a:solidFill>
              <a:srgbClr val="FF0000"/>
            </a:solidFill>
            <a:round/>
            <a:headEnd/>
            <a:tailEnd/>
          </a:ln>
          <a:effectLst/>
        </p:spPr>
        <p:txBody>
          <a:bodyPr/>
          <a:lstStyle/>
          <a:p>
            <a:endParaRPr lang="en-US"/>
          </a:p>
        </p:txBody>
      </p:sp>
      <p:sp>
        <p:nvSpPr>
          <p:cNvPr id="118796" name="Line 12"/>
          <p:cNvSpPr>
            <a:spLocks noChangeShapeType="1"/>
          </p:cNvSpPr>
          <p:nvPr/>
        </p:nvSpPr>
        <p:spPr bwMode="auto">
          <a:xfrm>
            <a:off x="7315200" y="5935663"/>
            <a:ext cx="1588" cy="531812"/>
          </a:xfrm>
          <a:prstGeom prst="line">
            <a:avLst/>
          </a:prstGeom>
          <a:noFill/>
          <a:ln w="22225">
            <a:solidFill>
              <a:srgbClr val="FF0000"/>
            </a:solidFill>
            <a:round/>
            <a:headEnd/>
            <a:tailEnd/>
          </a:ln>
          <a:effectLst/>
        </p:spPr>
        <p:txBody>
          <a:bodyPr/>
          <a:lstStyle/>
          <a:p>
            <a:endParaRPr lang="en-US"/>
          </a:p>
        </p:txBody>
      </p:sp>
      <p:sp>
        <p:nvSpPr>
          <p:cNvPr id="118797" name="Text Box 13"/>
          <p:cNvSpPr txBox="1">
            <a:spLocks noChangeArrowheads="1"/>
          </p:cNvSpPr>
          <p:nvPr/>
        </p:nvSpPr>
        <p:spPr bwMode="auto">
          <a:xfrm>
            <a:off x="7239000" y="6088063"/>
            <a:ext cx="838200"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1’</a:t>
            </a:r>
          </a:p>
        </p:txBody>
      </p:sp>
      <p:sp>
        <p:nvSpPr>
          <p:cNvPr id="118798" name="Text Box 14"/>
          <p:cNvSpPr txBox="1">
            <a:spLocks noChangeArrowheads="1"/>
          </p:cNvSpPr>
          <p:nvPr/>
        </p:nvSpPr>
        <p:spPr bwMode="auto">
          <a:xfrm>
            <a:off x="1828800" y="4792663"/>
            <a:ext cx="439738"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4’</a:t>
            </a:r>
          </a:p>
        </p:txBody>
      </p:sp>
      <p:sp>
        <p:nvSpPr>
          <p:cNvPr id="118800" name="Text Box 16"/>
          <p:cNvSpPr txBox="1">
            <a:spLocks noChangeArrowheads="1"/>
          </p:cNvSpPr>
          <p:nvPr/>
        </p:nvSpPr>
        <p:spPr bwMode="auto">
          <a:xfrm>
            <a:off x="0" y="228600"/>
            <a:ext cx="9144000" cy="3289300"/>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b="1"/>
              <a:t>Point 3:</a:t>
            </a:r>
          </a:p>
          <a:p>
            <a:pPr algn="ctr">
              <a:spcBef>
                <a:spcPct val="50000"/>
              </a:spcBef>
            </a:pPr>
            <a:r>
              <a:rPr lang="en-US" sz="2200" b="1"/>
              <a:t>Apply the Bernoulli equation between 3 and 4  (V</a:t>
            </a:r>
            <a:r>
              <a:rPr lang="en-US" sz="2200" b="1" baseline="-25000"/>
              <a:t>3</a:t>
            </a:r>
            <a:r>
              <a:rPr lang="en-US" sz="2200" b="1"/>
              <a:t>=V</a:t>
            </a:r>
            <a:r>
              <a:rPr lang="en-US" sz="2200" b="1" baseline="-25000"/>
              <a:t>4</a:t>
            </a:r>
            <a:r>
              <a:rPr lang="en-US" sz="2200" b="1"/>
              <a:t>)                           P</a:t>
            </a:r>
            <a:r>
              <a:rPr lang="en-US" sz="2200" b="1" baseline="-25000"/>
              <a:t>3</a:t>
            </a:r>
            <a:r>
              <a:rPr lang="en-US" sz="2200" b="1"/>
              <a:t>/62.4 + 3 + 1 = 0 + 3 + 1</a:t>
            </a:r>
          </a:p>
          <a:p>
            <a:pPr algn="ctr">
              <a:spcBef>
                <a:spcPct val="50000"/>
              </a:spcBef>
            </a:pPr>
            <a:r>
              <a:rPr lang="en-US" sz="2200" b="1"/>
              <a:t>P</a:t>
            </a:r>
            <a:r>
              <a:rPr lang="en-US" sz="2200" b="1" baseline="-25000"/>
              <a:t>3</a:t>
            </a:r>
            <a:r>
              <a:rPr lang="en-US" sz="2200" b="1"/>
              <a:t> = 0</a:t>
            </a:r>
          </a:p>
          <a:p>
            <a:pPr algn="ctr">
              <a:spcBef>
                <a:spcPct val="50000"/>
              </a:spcBef>
            </a:pPr>
            <a:r>
              <a:rPr lang="en-US" sz="2200"/>
              <a:t>Pressure Head : </a:t>
            </a:r>
            <a:r>
              <a:rPr lang="en-US" sz="2200" b="1">
                <a:sym typeface="Wingdings" pitchFamily="2" charset="2"/>
              </a:rPr>
              <a:t>P</a:t>
            </a:r>
            <a:r>
              <a:rPr lang="en-US" sz="2200" b="1" baseline="-25000">
                <a:sym typeface="Wingdings" pitchFamily="2" charset="2"/>
              </a:rPr>
              <a:t>3</a:t>
            </a:r>
            <a:r>
              <a:rPr lang="en-US" sz="2200" b="1">
                <a:sym typeface="Wingdings" pitchFamily="2" charset="2"/>
              </a:rPr>
              <a:t>/</a:t>
            </a:r>
            <a:r>
              <a:rPr lang="el-GR" sz="2200" b="1">
                <a:latin typeface="Symbol" charset="2"/>
                <a:sym typeface="Wingdings" pitchFamily="2" charset="2"/>
              </a:rPr>
              <a:t>g</a:t>
            </a:r>
            <a:r>
              <a:rPr lang="en-US" sz="2200" b="1">
                <a:sym typeface="Wingdings" pitchFamily="2" charset="2"/>
              </a:rPr>
              <a:t> = 0</a:t>
            </a:r>
          </a:p>
          <a:p>
            <a:pPr algn="ctr">
              <a:spcBef>
                <a:spcPct val="50000"/>
              </a:spcBef>
            </a:pPr>
            <a:r>
              <a:rPr lang="en-US" sz="2200">
                <a:sym typeface="Wingdings" pitchFamily="2" charset="2"/>
              </a:rPr>
              <a:t>Velocity Head : </a:t>
            </a:r>
            <a:r>
              <a:rPr lang="en-US" sz="2200" b="1">
                <a:sym typeface="Wingdings" pitchFamily="2" charset="2"/>
              </a:rPr>
              <a:t>V</a:t>
            </a:r>
            <a:r>
              <a:rPr lang="en-US" sz="2200" b="1" baseline="-25000">
                <a:sym typeface="Wingdings" pitchFamily="2" charset="2"/>
              </a:rPr>
              <a:t>3</a:t>
            </a:r>
            <a:r>
              <a:rPr lang="en-US" sz="2200" b="1" baseline="30000">
                <a:sym typeface="Wingdings" pitchFamily="2" charset="2"/>
              </a:rPr>
              <a:t>2</a:t>
            </a:r>
            <a:r>
              <a:rPr lang="en-US" sz="2200" b="1">
                <a:sym typeface="Wingdings" pitchFamily="2" charset="2"/>
              </a:rPr>
              <a:t>/2g = 3’</a:t>
            </a:r>
          </a:p>
          <a:p>
            <a:pPr algn="ctr">
              <a:spcBef>
                <a:spcPct val="50000"/>
              </a:spcBef>
            </a:pPr>
            <a:r>
              <a:rPr lang="en-US" sz="2200">
                <a:sym typeface="Wingdings" pitchFamily="2" charset="2"/>
              </a:rPr>
              <a:t>Elevation Head : </a:t>
            </a:r>
            <a:r>
              <a:rPr lang="en-US" sz="2200" b="1">
                <a:sym typeface="Wingdings" pitchFamily="2" charset="2"/>
              </a:rPr>
              <a:t>Z</a:t>
            </a:r>
            <a:r>
              <a:rPr lang="en-US" sz="2200" b="1" baseline="-25000">
                <a:sym typeface="Wingdings" pitchFamily="2" charset="2"/>
              </a:rPr>
              <a:t>3</a:t>
            </a:r>
            <a:r>
              <a:rPr lang="en-US" sz="2200" b="1">
                <a:sym typeface="Wingdings" pitchFamily="2" charset="2"/>
              </a:rPr>
              <a:t> = 1’</a:t>
            </a:r>
            <a:endParaRPr lang="el-GR" sz="2200" b="1"/>
          </a:p>
        </p:txBody>
      </p:sp>
      <p:sp>
        <p:nvSpPr>
          <p:cNvPr id="118801" name="Line 17"/>
          <p:cNvSpPr>
            <a:spLocks noChangeShapeType="1"/>
          </p:cNvSpPr>
          <p:nvPr/>
        </p:nvSpPr>
        <p:spPr bwMode="auto">
          <a:xfrm flipV="1">
            <a:off x="4495800" y="5334000"/>
            <a:ext cx="76200" cy="685800"/>
          </a:xfrm>
          <a:prstGeom prst="line">
            <a:avLst/>
          </a:prstGeom>
          <a:noFill/>
          <a:ln w="28575">
            <a:solidFill>
              <a:srgbClr val="FF0000"/>
            </a:solidFill>
            <a:round/>
            <a:headEnd/>
            <a:tailEnd type="triangle" w="med" len="med"/>
          </a:ln>
          <a:effectLst/>
        </p:spPr>
        <p:txBody>
          <a:bodyPr/>
          <a:lstStyle/>
          <a:p>
            <a:endParaRPr lang="en-US"/>
          </a:p>
        </p:txBody>
      </p:sp>
      <p:sp>
        <p:nvSpPr>
          <p:cNvPr id="118802" name="Text Box 18"/>
          <p:cNvSpPr txBox="1">
            <a:spLocks noChangeArrowheads="1"/>
          </p:cNvSpPr>
          <p:nvPr/>
        </p:nvSpPr>
        <p:spPr bwMode="auto">
          <a:xfrm>
            <a:off x="4267200" y="4876800"/>
            <a:ext cx="9906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.5’</a:t>
            </a:r>
          </a:p>
        </p:txBody>
      </p:sp>
      <p:sp>
        <p:nvSpPr>
          <p:cNvPr id="118803" name="Text Box 19"/>
          <p:cNvSpPr txBox="1">
            <a:spLocks noChangeArrowheads="1"/>
          </p:cNvSpPr>
          <p:nvPr/>
        </p:nvSpPr>
        <p:spPr bwMode="auto">
          <a:xfrm>
            <a:off x="5410200" y="5105400"/>
            <a:ext cx="16002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.25’</a:t>
            </a:r>
          </a:p>
        </p:txBody>
      </p:sp>
      <p:sp>
        <p:nvSpPr>
          <p:cNvPr id="118804" name="Line 20"/>
          <p:cNvSpPr>
            <a:spLocks noChangeShapeType="1"/>
          </p:cNvSpPr>
          <p:nvPr/>
        </p:nvSpPr>
        <p:spPr bwMode="auto">
          <a:xfrm flipV="1">
            <a:off x="5715000" y="5486400"/>
            <a:ext cx="76200" cy="53340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2" name="Picture 4" descr="completeex"/>
          <p:cNvPicPr>
            <a:picLocks noChangeAspect="1" noChangeArrowheads="1"/>
          </p:cNvPicPr>
          <p:nvPr/>
        </p:nvPicPr>
        <p:blipFill>
          <a:blip r:embed="rId2"/>
          <a:srcRect l="10306" t="37274" r="24046" b="32996"/>
          <a:stretch>
            <a:fillRect/>
          </a:stretch>
        </p:blipFill>
        <p:spPr bwMode="auto">
          <a:xfrm>
            <a:off x="0" y="3778250"/>
            <a:ext cx="6019800" cy="3079750"/>
          </a:xfrm>
          <a:prstGeom prst="rect">
            <a:avLst/>
          </a:prstGeom>
          <a:noFill/>
          <a:ln w="9525">
            <a:noFill/>
            <a:miter lim="800000"/>
            <a:headEnd/>
            <a:tailEnd/>
          </a:ln>
        </p:spPr>
      </p:pic>
      <p:sp>
        <p:nvSpPr>
          <p:cNvPr id="119813" name="Text Box 5"/>
          <p:cNvSpPr txBox="1">
            <a:spLocks noChangeArrowheads="1"/>
          </p:cNvSpPr>
          <p:nvPr/>
        </p:nvSpPr>
        <p:spPr bwMode="auto">
          <a:xfrm>
            <a:off x="1524000" y="38020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1</a:t>
            </a:r>
          </a:p>
        </p:txBody>
      </p:sp>
      <p:sp>
        <p:nvSpPr>
          <p:cNvPr id="119814" name="Text Box 6"/>
          <p:cNvSpPr txBox="1">
            <a:spLocks noChangeArrowheads="1"/>
          </p:cNvSpPr>
          <p:nvPr/>
        </p:nvSpPr>
        <p:spPr bwMode="auto">
          <a:xfrm>
            <a:off x="3048000" y="52498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2</a:t>
            </a:r>
          </a:p>
        </p:txBody>
      </p:sp>
      <p:sp>
        <p:nvSpPr>
          <p:cNvPr id="119815" name="Text Box 7"/>
          <p:cNvSpPr txBox="1">
            <a:spLocks noChangeArrowheads="1"/>
          </p:cNvSpPr>
          <p:nvPr/>
        </p:nvSpPr>
        <p:spPr bwMode="auto">
          <a:xfrm>
            <a:off x="41910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3</a:t>
            </a:r>
          </a:p>
        </p:txBody>
      </p:sp>
      <p:sp>
        <p:nvSpPr>
          <p:cNvPr id="119816" name="Text Box 8"/>
          <p:cNvSpPr txBox="1">
            <a:spLocks noChangeArrowheads="1"/>
          </p:cNvSpPr>
          <p:nvPr/>
        </p:nvSpPr>
        <p:spPr bwMode="auto">
          <a:xfrm>
            <a:off x="5029200" y="5478463"/>
            <a:ext cx="250825" cy="460375"/>
          </a:xfrm>
          <a:prstGeom prst="rect">
            <a:avLst/>
          </a:prstGeom>
          <a:noFill/>
          <a:ln w="9525">
            <a:noFill/>
            <a:miter lim="800000"/>
            <a:headEnd/>
            <a:tailEnd/>
          </a:ln>
          <a:effectLst/>
        </p:spPr>
        <p:txBody>
          <a:bodyPr>
            <a:spAutoFit/>
          </a:bodyPr>
          <a:lstStyle/>
          <a:p>
            <a:pPr>
              <a:spcBef>
                <a:spcPct val="50000"/>
              </a:spcBef>
            </a:pPr>
            <a:r>
              <a:rPr lang="en-US" sz="2400" b="1">
                <a:solidFill>
                  <a:srgbClr val="000000"/>
                </a:solidFill>
              </a:rPr>
              <a:t>4</a:t>
            </a:r>
          </a:p>
        </p:txBody>
      </p:sp>
      <p:sp>
        <p:nvSpPr>
          <p:cNvPr id="119817" name="Line 9"/>
          <p:cNvSpPr>
            <a:spLocks noChangeShapeType="1"/>
          </p:cNvSpPr>
          <p:nvPr/>
        </p:nvSpPr>
        <p:spPr bwMode="auto">
          <a:xfrm flipH="1">
            <a:off x="533400" y="4259263"/>
            <a:ext cx="314325" cy="1587"/>
          </a:xfrm>
          <a:prstGeom prst="line">
            <a:avLst/>
          </a:prstGeom>
          <a:noFill/>
          <a:ln w="22225">
            <a:solidFill>
              <a:srgbClr val="FF0000"/>
            </a:solidFill>
            <a:round/>
            <a:headEnd/>
            <a:tailEnd/>
          </a:ln>
          <a:effectLst/>
        </p:spPr>
        <p:txBody>
          <a:bodyPr/>
          <a:lstStyle/>
          <a:p>
            <a:endParaRPr lang="en-US"/>
          </a:p>
        </p:txBody>
      </p:sp>
      <p:sp>
        <p:nvSpPr>
          <p:cNvPr id="119818" name="Line 10"/>
          <p:cNvSpPr>
            <a:spLocks noChangeShapeType="1"/>
          </p:cNvSpPr>
          <p:nvPr/>
        </p:nvSpPr>
        <p:spPr bwMode="auto">
          <a:xfrm>
            <a:off x="533400" y="4259263"/>
            <a:ext cx="0" cy="2209800"/>
          </a:xfrm>
          <a:prstGeom prst="line">
            <a:avLst/>
          </a:prstGeom>
          <a:noFill/>
          <a:ln w="22225">
            <a:solidFill>
              <a:srgbClr val="FF0000"/>
            </a:solidFill>
            <a:round/>
            <a:headEnd/>
            <a:tailEnd/>
          </a:ln>
          <a:effectLst/>
        </p:spPr>
        <p:txBody>
          <a:bodyPr/>
          <a:lstStyle/>
          <a:p>
            <a:endParaRPr lang="en-US"/>
          </a:p>
        </p:txBody>
      </p:sp>
      <p:sp>
        <p:nvSpPr>
          <p:cNvPr id="119819" name="Line 11"/>
          <p:cNvSpPr>
            <a:spLocks noChangeShapeType="1"/>
          </p:cNvSpPr>
          <p:nvPr/>
        </p:nvSpPr>
        <p:spPr bwMode="auto">
          <a:xfrm>
            <a:off x="5334000" y="5935663"/>
            <a:ext cx="314325" cy="1587"/>
          </a:xfrm>
          <a:prstGeom prst="line">
            <a:avLst/>
          </a:prstGeom>
          <a:noFill/>
          <a:ln w="22225">
            <a:solidFill>
              <a:srgbClr val="FF0000"/>
            </a:solidFill>
            <a:round/>
            <a:headEnd/>
            <a:tailEnd/>
          </a:ln>
          <a:effectLst/>
        </p:spPr>
        <p:txBody>
          <a:bodyPr/>
          <a:lstStyle/>
          <a:p>
            <a:endParaRPr lang="en-US"/>
          </a:p>
        </p:txBody>
      </p:sp>
      <p:sp>
        <p:nvSpPr>
          <p:cNvPr id="119820" name="Line 12"/>
          <p:cNvSpPr>
            <a:spLocks noChangeShapeType="1"/>
          </p:cNvSpPr>
          <p:nvPr/>
        </p:nvSpPr>
        <p:spPr bwMode="auto">
          <a:xfrm>
            <a:off x="5638800" y="5935663"/>
            <a:ext cx="1588" cy="531812"/>
          </a:xfrm>
          <a:prstGeom prst="line">
            <a:avLst/>
          </a:prstGeom>
          <a:noFill/>
          <a:ln w="22225">
            <a:solidFill>
              <a:srgbClr val="FF0000"/>
            </a:solidFill>
            <a:round/>
            <a:headEnd/>
            <a:tailEnd/>
          </a:ln>
          <a:effectLst/>
        </p:spPr>
        <p:txBody>
          <a:bodyPr/>
          <a:lstStyle/>
          <a:p>
            <a:endParaRPr lang="en-US"/>
          </a:p>
        </p:txBody>
      </p:sp>
      <p:sp>
        <p:nvSpPr>
          <p:cNvPr id="119821" name="Text Box 13"/>
          <p:cNvSpPr txBox="1">
            <a:spLocks noChangeArrowheads="1"/>
          </p:cNvSpPr>
          <p:nvPr/>
        </p:nvSpPr>
        <p:spPr bwMode="auto">
          <a:xfrm>
            <a:off x="5562600" y="6088063"/>
            <a:ext cx="838200"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1’</a:t>
            </a:r>
          </a:p>
        </p:txBody>
      </p:sp>
      <p:sp>
        <p:nvSpPr>
          <p:cNvPr id="119822" name="Text Box 14"/>
          <p:cNvSpPr txBox="1">
            <a:spLocks noChangeArrowheads="1"/>
          </p:cNvSpPr>
          <p:nvPr/>
        </p:nvSpPr>
        <p:spPr bwMode="auto">
          <a:xfrm>
            <a:off x="152400" y="4792663"/>
            <a:ext cx="439738" cy="398462"/>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4’</a:t>
            </a:r>
          </a:p>
        </p:txBody>
      </p:sp>
      <p:sp>
        <p:nvSpPr>
          <p:cNvPr id="119824" name="Text Box 16"/>
          <p:cNvSpPr txBox="1">
            <a:spLocks noChangeArrowheads="1"/>
          </p:cNvSpPr>
          <p:nvPr/>
        </p:nvSpPr>
        <p:spPr bwMode="auto">
          <a:xfrm>
            <a:off x="0" y="228600"/>
            <a:ext cx="9144000" cy="27844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b="1"/>
              <a:t>Point 2:</a:t>
            </a:r>
          </a:p>
          <a:p>
            <a:pPr algn="ctr">
              <a:spcBef>
                <a:spcPct val="50000"/>
              </a:spcBef>
            </a:pPr>
            <a:r>
              <a:rPr lang="en-US" sz="2200" b="1"/>
              <a:t>Apply the Bernoulli equation between 2 and 3                     </a:t>
            </a:r>
            <a:r>
              <a:rPr lang="en-US" sz="2200"/>
              <a:t>P</a:t>
            </a:r>
            <a:r>
              <a:rPr lang="en-US" sz="2200" baseline="-25000"/>
              <a:t>2</a:t>
            </a:r>
            <a:r>
              <a:rPr lang="en-US" sz="2200"/>
              <a:t>/62.4 + V</a:t>
            </a:r>
            <a:r>
              <a:rPr lang="en-US" sz="2200" baseline="-25000"/>
              <a:t>2</a:t>
            </a:r>
            <a:r>
              <a:rPr lang="en-US" sz="2200" baseline="30000"/>
              <a:t>2</a:t>
            </a:r>
            <a:r>
              <a:rPr lang="en-US" sz="2200"/>
              <a:t>/2(32.2) + 1 = 0 + 3 + 1</a:t>
            </a:r>
          </a:p>
          <a:p>
            <a:pPr algn="ctr">
              <a:spcBef>
                <a:spcPct val="50000"/>
              </a:spcBef>
            </a:pPr>
            <a:r>
              <a:rPr lang="en-US" sz="2200" b="1"/>
              <a:t>Apply the Continuity Equation</a:t>
            </a:r>
          </a:p>
          <a:p>
            <a:pPr algn="ctr">
              <a:spcBef>
                <a:spcPct val="50000"/>
              </a:spcBef>
            </a:pPr>
            <a:r>
              <a:rPr lang="en-US" sz="2200"/>
              <a:t>(</a:t>
            </a:r>
            <a:r>
              <a:rPr lang="el-GR" sz="1600">
                <a:latin typeface="Symbol" charset="2"/>
              </a:rPr>
              <a:t>P</a:t>
            </a:r>
            <a:r>
              <a:rPr lang="en-US" sz="2200"/>
              <a:t>.5</a:t>
            </a:r>
            <a:r>
              <a:rPr lang="en-US" sz="2200" baseline="30000"/>
              <a:t>2</a:t>
            </a:r>
            <a:r>
              <a:rPr lang="en-US" sz="2200"/>
              <a:t>)V</a:t>
            </a:r>
            <a:r>
              <a:rPr lang="en-US" sz="2200" baseline="-25000"/>
              <a:t>2</a:t>
            </a:r>
            <a:r>
              <a:rPr lang="en-US" sz="2200"/>
              <a:t> = (</a:t>
            </a:r>
            <a:r>
              <a:rPr lang="el-GR" sz="1600">
                <a:latin typeface="Symbol" charset="2"/>
              </a:rPr>
              <a:t>P</a:t>
            </a:r>
            <a:r>
              <a:rPr lang="en-US" sz="2200"/>
              <a:t>.25</a:t>
            </a:r>
            <a:r>
              <a:rPr lang="en-US" sz="2200" baseline="30000"/>
              <a:t>2</a:t>
            </a:r>
            <a:r>
              <a:rPr lang="en-US" sz="2200"/>
              <a:t>)x13.9 </a:t>
            </a:r>
            <a:r>
              <a:rPr lang="en-US" sz="2200">
                <a:sym typeface="Wingdings" pitchFamily="2" charset="2"/>
              </a:rPr>
              <a:t> V</a:t>
            </a:r>
            <a:r>
              <a:rPr lang="en-US" sz="2200" baseline="-25000">
                <a:sym typeface="Wingdings" pitchFamily="2" charset="2"/>
              </a:rPr>
              <a:t>2</a:t>
            </a:r>
            <a:r>
              <a:rPr lang="en-US" sz="2200">
                <a:sym typeface="Wingdings" pitchFamily="2" charset="2"/>
              </a:rPr>
              <a:t> = 3.475 ft/s</a:t>
            </a:r>
          </a:p>
          <a:p>
            <a:pPr algn="ctr">
              <a:spcBef>
                <a:spcPct val="50000"/>
              </a:spcBef>
            </a:pPr>
            <a:r>
              <a:rPr lang="en-US" sz="2200">
                <a:sym typeface="Wingdings" pitchFamily="2" charset="2"/>
              </a:rPr>
              <a:t>P</a:t>
            </a:r>
            <a:r>
              <a:rPr lang="en-US" sz="2200" baseline="-25000">
                <a:sym typeface="Wingdings" pitchFamily="2" charset="2"/>
              </a:rPr>
              <a:t>2</a:t>
            </a:r>
            <a:r>
              <a:rPr lang="en-US" sz="2200">
                <a:sym typeface="Wingdings" pitchFamily="2" charset="2"/>
              </a:rPr>
              <a:t>/62.4 + 3.475</a:t>
            </a:r>
            <a:r>
              <a:rPr lang="en-US" sz="2200" baseline="30000">
                <a:sym typeface="Wingdings" pitchFamily="2" charset="2"/>
              </a:rPr>
              <a:t>2</a:t>
            </a:r>
            <a:r>
              <a:rPr lang="en-US" sz="2200">
                <a:sym typeface="Wingdings" pitchFamily="2" charset="2"/>
              </a:rPr>
              <a:t>/2(32.2) + 1 = 4  P</a:t>
            </a:r>
            <a:r>
              <a:rPr lang="en-US" sz="2200" baseline="-25000">
                <a:sym typeface="Wingdings" pitchFamily="2" charset="2"/>
              </a:rPr>
              <a:t>2</a:t>
            </a:r>
            <a:r>
              <a:rPr lang="en-US" sz="2200">
                <a:sym typeface="Wingdings" pitchFamily="2" charset="2"/>
              </a:rPr>
              <a:t> = 175.5 lbs/ft</a:t>
            </a:r>
            <a:r>
              <a:rPr lang="en-US" sz="2200" baseline="30000">
                <a:sym typeface="Wingdings" pitchFamily="2" charset="2"/>
              </a:rPr>
              <a:t>2</a:t>
            </a:r>
            <a:endParaRPr lang="el-GR" sz="2200" baseline="30000">
              <a:sym typeface="Wingdings" pitchFamily="2" charset="2"/>
            </a:endParaRPr>
          </a:p>
        </p:txBody>
      </p:sp>
      <p:sp>
        <p:nvSpPr>
          <p:cNvPr id="119825" name="Line 17"/>
          <p:cNvSpPr>
            <a:spLocks noChangeShapeType="1"/>
          </p:cNvSpPr>
          <p:nvPr/>
        </p:nvSpPr>
        <p:spPr bwMode="auto">
          <a:xfrm flipV="1">
            <a:off x="2819400" y="5334000"/>
            <a:ext cx="76200" cy="685800"/>
          </a:xfrm>
          <a:prstGeom prst="line">
            <a:avLst/>
          </a:prstGeom>
          <a:noFill/>
          <a:ln w="28575">
            <a:solidFill>
              <a:srgbClr val="FF0000"/>
            </a:solidFill>
            <a:round/>
            <a:headEnd/>
            <a:tailEnd type="triangle" w="med" len="med"/>
          </a:ln>
          <a:effectLst/>
        </p:spPr>
        <p:txBody>
          <a:bodyPr/>
          <a:lstStyle/>
          <a:p>
            <a:endParaRPr lang="en-US"/>
          </a:p>
        </p:txBody>
      </p:sp>
      <p:sp>
        <p:nvSpPr>
          <p:cNvPr id="119826" name="Text Box 18"/>
          <p:cNvSpPr txBox="1">
            <a:spLocks noChangeArrowheads="1"/>
          </p:cNvSpPr>
          <p:nvPr/>
        </p:nvSpPr>
        <p:spPr bwMode="auto">
          <a:xfrm>
            <a:off x="2590800" y="4876800"/>
            <a:ext cx="9906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.5’</a:t>
            </a:r>
          </a:p>
        </p:txBody>
      </p:sp>
      <p:sp>
        <p:nvSpPr>
          <p:cNvPr id="119827" name="Text Box 19"/>
          <p:cNvSpPr txBox="1">
            <a:spLocks noChangeArrowheads="1"/>
          </p:cNvSpPr>
          <p:nvPr/>
        </p:nvSpPr>
        <p:spPr bwMode="auto">
          <a:xfrm>
            <a:off x="3733800" y="5105400"/>
            <a:ext cx="1600200" cy="368300"/>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R = .25’</a:t>
            </a:r>
          </a:p>
        </p:txBody>
      </p:sp>
      <p:sp>
        <p:nvSpPr>
          <p:cNvPr id="119828" name="Line 20"/>
          <p:cNvSpPr>
            <a:spLocks noChangeShapeType="1"/>
          </p:cNvSpPr>
          <p:nvPr/>
        </p:nvSpPr>
        <p:spPr bwMode="auto">
          <a:xfrm flipV="1">
            <a:off x="4038600" y="5486400"/>
            <a:ext cx="76200" cy="533400"/>
          </a:xfrm>
          <a:prstGeom prst="line">
            <a:avLst/>
          </a:prstGeom>
          <a:noFill/>
          <a:ln w="28575">
            <a:solidFill>
              <a:srgbClr val="FF0000"/>
            </a:solidFill>
            <a:round/>
            <a:headEnd/>
            <a:tailEnd type="triangle" w="med" len="med"/>
          </a:ln>
          <a:effectLst/>
        </p:spPr>
        <p:txBody>
          <a:bodyPr/>
          <a:lstStyle/>
          <a:p>
            <a:endParaRPr lang="en-US"/>
          </a:p>
        </p:txBody>
      </p:sp>
      <p:sp>
        <p:nvSpPr>
          <p:cNvPr id="119829" name="Text Box 21"/>
          <p:cNvSpPr txBox="1">
            <a:spLocks noChangeArrowheads="1"/>
          </p:cNvSpPr>
          <p:nvPr/>
        </p:nvSpPr>
        <p:spPr bwMode="auto">
          <a:xfrm>
            <a:off x="6096000" y="3657600"/>
            <a:ext cx="3048000" cy="3289300"/>
          </a:xfrm>
          <a:prstGeom prst="rect">
            <a:avLst/>
          </a:prstGeom>
          <a:noFill/>
          <a:ln w="9525">
            <a:noFill/>
            <a:miter lim="800000"/>
            <a:headEnd/>
            <a:tailEnd/>
          </a:ln>
          <a:effectLst/>
        </p:spPr>
        <p:txBody>
          <a:bodyPr>
            <a:spAutoFit/>
          </a:bodyPr>
          <a:lstStyle/>
          <a:p>
            <a:pPr algn="ctr"/>
            <a:r>
              <a:rPr lang="en-US" sz="2200"/>
              <a:t>Pressure Head :</a:t>
            </a:r>
          </a:p>
          <a:p>
            <a:pPr algn="ctr"/>
            <a:r>
              <a:rPr lang="en-US" sz="2200" b="1">
                <a:sym typeface="Wingdings" pitchFamily="2" charset="2"/>
              </a:rPr>
              <a:t>P</a:t>
            </a:r>
            <a:r>
              <a:rPr lang="en-US" sz="2200" b="1" baseline="-25000">
                <a:sym typeface="Wingdings" pitchFamily="2" charset="2"/>
              </a:rPr>
              <a:t>2</a:t>
            </a:r>
            <a:r>
              <a:rPr lang="en-US" sz="2200" b="1">
                <a:sym typeface="Wingdings" pitchFamily="2" charset="2"/>
              </a:rPr>
              <a:t>/ </a:t>
            </a:r>
            <a:r>
              <a:rPr lang="el-GR" sz="2200" b="1">
                <a:latin typeface="Symbol" charset="2"/>
              </a:rPr>
              <a:t>g</a:t>
            </a:r>
            <a:r>
              <a:rPr lang="en-US" sz="2200" b="1">
                <a:sym typeface="Wingdings" pitchFamily="2" charset="2"/>
              </a:rPr>
              <a:t> = 2.81’</a:t>
            </a:r>
          </a:p>
          <a:p>
            <a:pPr algn="ctr"/>
            <a:endParaRPr lang="en-US" sz="2200" b="1">
              <a:sym typeface="Wingdings" pitchFamily="2" charset="2"/>
            </a:endParaRPr>
          </a:p>
          <a:p>
            <a:pPr algn="ctr"/>
            <a:r>
              <a:rPr lang="en-US" sz="2200">
                <a:sym typeface="Wingdings" pitchFamily="2" charset="2"/>
              </a:rPr>
              <a:t>Velocity Head : </a:t>
            </a:r>
          </a:p>
          <a:p>
            <a:pPr algn="ctr"/>
            <a:r>
              <a:rPr lang="en-US" sz="2200" b="1">
                <a:sym typeface="Wingdings" pitchFamily="2" charset="2"/>
              </a:rPr>
              <a:t>V</a:t>
            </a:r>
            <a:r>
              <a:rPr lang="en-US" sz="2200" b="1" baseline="-25000">
                <a:sym typeface="Wingdings" pitchFamily="2" charset="2"/>
              </a:rPr>
              <a:t>2</a:t>
            </a:r>
            <a:r>
              <a:rPr lang="en-US" sz="2200" b="1" baseline="30000">
                <a:sym typeface="Wingdings" pitchFamily="2" charset="2"/>
              </a:rPr>
              <a:t>2</a:t>
            </a:r>
            <a:r>
              <a:rPr lang="en-US" sz="2200" b="1">
                <a:sym typeface="Wingdings" pitchFamily="2" charset="2"/>
              </a:rPr>
              <a:t>/2g = .19’</a:t>
            </a:r>
          </a:p>
          <a:p>
            <a:pPr algn="ctr"/>
            <a:endParaRPr lang="en-US" sz="2200" b="1">
              <a:sym typeface="Wingdings" pitchFamily="2" charset="2"/>
            </a:endParaRPr>
          </a:p>
          <a:p>
            <a:pPr algn="ctr"/>
            <a:r>
              <a:rPr lang="en-US" sz="2200">
                <a:sym typeface="Wingdings" pitchFamily="2" charset="2"/>
              </a:rPr>
              <a:t>Elevation Head :       </a:t>
            </a:r>
            <a:r>
              <a:rPr lang="en-US" sz="2200" b="1">
                <a:sym typeface="Wingdings" pitchFamily="2" charset="2"/>
              </a:rPr>
              <a:t>Z</a:t>
            </a:r>
            <a:r>
              <a:rPr lang="en-US" sz="2200" b="1" baseline="-25000">
                <a:sym typeface="Wingdings" pitchFamily="2" charset="2"/>
              </a:rPr>
              <a:t>2</a:t>
            </a:r>
            <a:r>
              <a:rPr lang="en-US" sz="2200" b="1">
                <a:sym typeface="Wingdings" pitchFamily="2" charset="2"/>
              </a:rPr>
              <a:t> = 1’</a:t>
            </a:r>
            <a:endParaRPr lang="el-GR" sz="2200" b="1"/>
          </a:p>
          <a:p>
            <a:pPr>
              <a:spcBef>
                <a:spcPct val="50000"/>
              </a:spcBef>
            </a:pPr>
            <a:endParaRPr lang="en-US" sz="2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0" y="152400"/>
            <a:ext cx="9144000" cy="701675"/>
          </a:xfrm>
          <a:prstGeom prst="rect">
            <a:avLst/>
          </a:prstGeom>
          <a:noFill/>
          <a:ln w="9525">
            <a:noFill/>
            <a:miter lim="800000"/>
            <a:headEnd/>
            <a:tailEnd/>
          </a:ln>
          <a:effectLst/>
        </p:spPr>
        <p:txBody>
          <a:bodyPr>
            <a:spAutoFit/>
          </a:bodyPr>
          <a:lstStyle/>
          <a:p>
            <a:pPr algn="ctr">
              <a:spcBef>
                <a:spcPct val="50000"/>
              </a:spcBef>
            </a:pPr>
            <a:r>
              <a:rPr lang="en-US" sz="4000">
                <a:latin typeface="Arial" charset="0"/>
              </a:rPr>
              <a:t>The Bernoulli Equation</a:t>
            </a:r>
          </a:p>
        </p:txBody>
      </p:sp>
      <p:sp>
        <p:nvSpPr>
          <p:cNvPr id="90117" name="Text Box 5"/>
          <p:cNvSpPr txBox="1">
            <a:spLocks noChangeArrowheads="1"/>
          </p:cNvSpPr>
          <p:nvPr/>
        </p:nvSpPr>
        <p:spPr bwMode="auto">
          <a:xfrm>
            <a:off x="0" y="1066800"/>
            <a:ext cx="9144000" cy="5880100"/>
          </a:xfrm>
          <a:prstGeom prst="rect">
            <a:avLst/>
          </a:prstGeom>
          <a:solidFill>
            <a:srgbClr val="004080"/>
          </a:solidFill>
          <a:ln w="9525">
            <a:noFill/>
            <a:miter lim="800000"/>
            <a:headEnd/>
            <a:tailEnd/>
          </a:ln>
          <a:effectLst/>
        </p:spPr>
        <p:txBody>
          <a:bodyPr>
            <a:spAutoFit/>
          </a:bodyPr>
          <a:lstStyle/>
          <a:p>
            <a:pPr>
              <a:spcBef>
                <a:spcPct val="50000"/>
              </a:spcBef>
            </a:pPr>
            <a:r>
              <a:rPr lang="en-US" sz="2400">
                <a:latin typeface="Arial" charset="0"/>
              </a:rPr>
              <a:t>By assuming that fluid motion is governed only by pressure and gravity forces, applying Newton’s second law, F = ma, leads us to the Bernoulli Equation.</a:t>
            </a:r>
          </a:p>
          <a:p>
            <a:pPr algn="ctr">
              <a:spcBef>
                <a:spcPct val="50000"/>
              </a:spcBef>
            </a:pPr>
            <a:r>
              <a:rPr lang="en-US" sz="2200"/>
              <a:t> </a:t>
            </a:r>
          </a:p>
          <a:p>
            <a:pPr algn="ctr">
              <a:spcBef>
                <a:spcPct val="50000"/>
              </a:spcBef>
            </a:pPr>
            <a:r>
              <a:rPr lang="en-US" sz="2800" i="1"/>
              <a:t>P/</a:t>
            </a:r>
            <a:r>
              <a:rPr lang="el-GR" sz="2800" i="1">
                <a:latin typeface="Symbol" charset="2"/>
              </a:rPr>
              <a:t>g</a:t>
            </a:r>
            <a:r>
              <a:rPr lang="en-US" sz="2800" i="1"/>
              <a:t> + V</a:t>
            </a:r>
            <a:r>
              <a:rPr lang="en-US" sz="2800" i="1" baseline="30000"/>
              <a:t>2</a:t>
            </a:r>
            <a:r>
              <a:rPr lang="en-US" sz="2800" i="1"/>
              <a:t>/2g + z = </a:t>
            </a:r>
            <a:r>
              <a:rPr lang="en-US" sz="2800"/>
              <a:t>constant along a streamline</a:t>
            </a:r>
            <a:r>
              <a:rPr lang="en-US" sz="2200"/>
              <a:t>                        (P=pressure </a:t>
            </a:r>
            <a:r>
              <a:rPr lang="el-GR" sz="2800" b="1">
                <a:latin typeface="Symbol" charset="2"/>
              </a:rPr>
              <a:t>g</a:t>
            </a:r>
            <a:r>
              <a:rPr lang="el-GR" sz="2200"/>
              <a:t> </a:t>
            </a:r>
            <a:r>
              <a:rPr lang="en-US" sz="2200"/>
              <a:t>=specific weight  V=velocity  g=gravity  z=elevation)</a:t>
            </a:r>
            <a:endParaRPr lang="el-GR" sz="2200"/>
          </a:p>
          <a:p>
            <a:pPr>
              <a:spcBef>
                <a:spcPct val="50000"/>
              </a:spcBef>
            </a:pPr>
            <a:endParaRPr lang="en-US" sz="2200"/>
          </a:p>
          <a:p>
            <a:pPr>
              <a:spcBef>
                <a:spcPct val="50000"/>
              </a:spcBef>
            </a:pPr>
            <a:r>
              <a:rPr lang="en-US" sz="2200"/>
              <a:t>A streamline is the path of one particle of water. Therefore, at any two points along a streamline, the Bernoulli equation can be applied and, using a set of engineering assumptions, unknown flows and pressures can easily be solved for. </a:t>
            </a:r>
          </a:p>
          <a:p>
            <a:pPr algn="ctr">
              <a:spcBef>
                <a:spcPct val="50000"/>
              </a:spcBef>
            </a:pPr>
            <a:endParaRPr lang="en-US" sz="2200"/>
          </a:p>
          <a:p>
            <a:pPr algn="ctr">
              <a:spcBef>
                <a:spcPct val="50000"/>
              </a:spcBef>
            </a:pPr>
            <a:endParaRPr lang="en-US" sz="2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0" y="152400"/>
            <a:ext cx="9144000" cy="701675"/>
          </a:xfrm>
          <a:prstGeom prst="rect">
            <a:avLst/>
          </a:prstGeom>
          <a:noFill/>
          <a:ln w="9525">
            <a:noFill/>
            <a:miter lim="800000"/>
            <a:headEnd/>
            <a:tailEnd/>
          </a:ln>
          <a:effectLst/>
        </p:spPr>
        <p:txBody>
          <a:bodyPr>
            <a:spAutoFit/>
          </a:bodyPr>
          <a:lstStyle/>
          <a:p>
            <a:pPr algn="ctr">
              <a:spcBef>
                <a:spcPct val="50000"/>
              </a:spcBef>
            </a:pPr>
            <a:r>
              <a:rPr lang="en-US" sz="4000">
                <a:latin typeface="Arial" charset="0"/>
              </a:rPr>
              <a:t>The Bernoulli Equation (unit of L)</a:t>
            </a:r>
          </a:p>
        </p:txBody>
      </p:sp>
      <p:sp>
        <p:nvSpPr>
          <p:cNvPr id="157699" name="Text Box 3"/>
          <p:cNvSpPr txBox="1">
            <a:spLocks noChangeArrowheads="1"/>
          </p:cNvSpPr>
          <p:nvPr/>
        </p:nvSpPr>
        <p:spPr bwMode="auto">
          <a:xfrm>
            <a:off x="609600" y="1295400"/>
            <a:ext cx="7772400" cy="1123950"/>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At any two points on a streamline: </a:t>
            </a:r>
          </a:p>
          <a:p>
            <a:pPr algn="ctr">
              <a:spcBef>
                <a:spcPct val="50000"/>
              </a:spcBef>
            </a:pPr>
            <a:r>
              <a:rPr lang="en-US" sz="2800" i="1"/>
              <a:t>P</a:t>
            </a:r>
            <a:r>
              <a:rPr lang="en-US" sz="2800" i="1" baseline="-25000"/>
              <a:t>1</a:t>
            </a:r>
            <a:r>
              <a:rPr lang="en-US" sz="2800" i="1"/>
              <a:t>/</a:t>
            </a:r>
            <a:r>
              <a:rPr lang="el-GR" sz="2800" i="1">
                <a:latin typeface="Symbol" charset="2"/>
              </a:rPr>
              <a:t>g</a:t>
            </a:r>
            <a:r>
              <a:rPr lang="en-US" sz="2800" i="1"/>
              <a:t> + V</a:t>
            </a:r>
            <a:r>
              <a:rPr lang="en-US" sz="2800" i="1" baseline="-25000"/>
              <a:t>1</a:t>
            </a:r>
            <a:r>
              <a:rPr lang="en-US" sz="2800" i="1" baseline="30000"/>
              <a:t>2</a:t>
            </a:r>
            <a:r>
              <a:rPr lang="en-US" sz="2800" i="1"/>
              <a:t>/2g + z</a:t>
            </a:r>
            <a:r>
              <a:rPr lang="en-US" sz="2800" i="1" baseline="-25000"/>
              <a:t>1</a:t>
            </a:r>
            <a:r>
              <a:rPr lang="en-US" sz="2800" i="1"/>
              <a:t> = P</a:t>
            </a:r>
            <a:r>
              <a:rPr lang="en-US" sz="2800" i="1" baseline="-25000"/>
              <a:t>2</a:t>
            </a:r>
            <a:r>
              <a:rPr lang="en-US" sz="2800" i="1"/>
              <a:t>/</a:t>
            </a:r>
            <a:r>
              <a:rPr lang="el-GR" sz="2800" i="1">
                <a:latin typeface="Symbol" charset="2"/>
              </a:rPr>
              <a:t>g</a:t>
            </a:r>
            <a:r>
              <a:rPr lang="en-US" sz="2800" i="1"/>
              <a:t> + V</a:t>
            </a:r>
            <a:r>
              <a:rPr lang="en-US" sz="2800" i="1" baseline="-25000"/>
              <a:t>2</a:t>
            </a:r>
            <a:r>
              <a:rPr lang="en-US" sz="2800" i="1" baseline="30000"/>
              <a:t>2</a:t>
            </a:r>
            <a:r>
              <a:rPr lang="en-US" sz="2800" i="1"/>
              <a:t>/2g + z</a:t>
            </a:r>
            <a:r>
              <a:rPr lang="en-US" sz="2800" i="1" baseline="-25000"/>
              <a:t>2</a:t>
            </a:r>
            <a:endParaRPr lang="el-GR" sz="2800" i="1" baseline="-25000"/>
          </a:p>
        </p:txBody>
      </p:sp>
      <p:graphicFrame>
        <p:nvGraphicFramePr>
          <p:cNvPr id="157700" name="Object 4">
            <a:hlinkClick r:id="" action="ppaction://ole?verb=0"/>
          </p:cNvPr>
          <p:cNvGraphicFramePr>
            <a:graphicFrameLocks noChangeAspect="1"/>
          </p:cNvGraphicFramePr>
          <p:nvPr/>
        </p:nvGraphicFramePr>
        <p:xfrm>
          <a:off x="2209800" y="2743200"/>
          <a:ext cx="4572000" cy="3829050"/>
        </p:xfrm>
        <a:graphic>
          <a:graphicData uri="http://schemas.openxmlformats.org/presentationml/2006/ole">
            <p:oleObj spid="_x0000_s157700" name="Media Clip" r:id="rId3" imgW="3048426" imgH="2553056" progId="Package">
              <p:embed/>
            </p:oleObj>
          </a:graphicData>
        </a:graphic>
      </p:graphicFrame>
      <p:sp>
        <p:nvSpPr>
          <p:cNvPr id="157701" name="Line 5"/>
          <p:cNvSpPr>
            <a:spLocks noChangeShapeType="1"/>
          </p:cNvSpPr>
          <p:nvPr/>
        </p:nvSpPr>
        <p:spPr bwMode="auto">
          <a:xfrm>
            <a:off x="3276600" y="2362200"/>
            <a:ext cx="0" cy="685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57702" name="Line 6"/>
          <p:cNvSpPr>
            <a:spLocks noChangeShapeType="1"/>
          </p:cNvSpPr>
          <p:nvPr/>
        </p:nvSpPr>
        <p:spPr bwMode="auto">
          <a:xfrm>
            <a:off x="5486400" y="2362200"/>
            <a:ext cx="0" cy="838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57703" name="Text Box 7"/>
          <p:cNvSpPr txBox="1">
            <a:spLocks noChangeArrowheads="1"/>
          </p:cNvSpPr>
          <p:nvPr/>
        </p:nvSpPr>
        <p:spPr bwMode="auto">
          <a:xfrm>
            <a:off x="3413125" y="2620963"/>
            <a:ext cx="309563" cy="368300"/>
          </a:xfrm>
          <a:prstGeom prst="rect">
            <a:avLst/>
          </a:prstGeom>
          <a:noFill/>
          <a:ln w="9525">
            <a:noFill/>
            <a:miter lim="800000"/>
            <a:headEnd/>
            <a:tailEnd/>
          </a:ln>
          <a:effectLst/>
        </p:spPr>
        <p:txBody>
          <a:bodyPr wrap="none">
            <a:spAutoFit/>
          </a:bodyPr>
          <a:lstStyle/>
          <a:p>
            <a:r>
              <a:rPr lang="en-US"/>
              <a:t>1</a:t>
            </a:r>
          </a:p>
        </p:txBody>
      </p:sp>
      <p:sp>
        <p:nvSpPr>
          <p:cNvPr id="157704" name="Text Box 8"/>
          <p:cNvSpPr txBox="1">
            <a:spLocks noChangeArrowheads="1"/>
          </p:cNvSpPr>
          <p:nvPr/>
        </p:nvSpPr>
        <p:spPr bwMode="auto">
          <a:xfrm>
            <a:off x="5622925" y="2773363"/>
            <a:ext cx="309563" cy="368300"/>
          </a:xfrm>
          <a:prstGeom prst="rect">
            <a:avLst/>
          </a:prstGeom>
          <a:noFill/>
          <a:ln w="9525">
            <a:noFill/>
            <a:miter lim="800000"/>
            <a:headEnd/>
            <a:tailEnd/>
          </a:ln>
          <a:effectLst/>
        </p:spPr>
        <p:txBody>
          <a:bodyPr wrap="none">
            <a:spAutoFit/>
          </a:bodyPr>
          <a:lstStyle/>
          <a:p>
            <a:r>
              <a:rPr lang="en-US"/>
              <a:t>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spcBef>
                <a:spcPct val="50000"/>
              </a:spcBef>
            </a:pPr>
            <a:r>
              <a:rPr lang="en-US" sz="4000">
                <a:latin typeface="Arial" charset="0"/>
              </a:rPr>
              <a:t>A Simple Bernoulli Example</a:t>
            </a:r>
          </a:p>
        </p:txBody>
      </p:sp>
      <p:pic>
        <p:nvPicPr>
          <p:cNvPr id="91141" name="Picture 5" descr="bernoulli2"/>
          <p:cNvPicPr>
            <a:picLocks noGrp="1" noChangeAspect="1" noChangeArrowheads="1"/>
          </p:cNvPicPr>
          <p:nvPr>
            <p:ph/>
          </p:nvPr>
        </p:nvPicPr>
        <p:blipFill>
          <a:blip r:embed="rId2"/>
          <a:srcRect l="9650" t="31580" r="36842" b="40208"/>
          <a:stretch>
            <a:fillRect/>
          </a:stretch>
        </p:blipFill>
        <p:spPr>
          <a:xfrm>
            <a:off x="1371600" y="685800"/>
            <a:ext cx="6477000" cy="2335213"/>
          </a:xfrm>
          <a:noFill/>
          <a:ln/>
        </p:spPr>
      </p:pic>
      <p:sp>
        <p:nvSpPr>
          <p:cNvPr id="91144" name="Text Box 8"/>
          <p:cNvSpPr txBox="1">
            <a:spLocks noChangeArrowheads="1"/>
          </p:cNvSpPr>
          <p:nvPr/>
        </p:nvSpPr>
        <p:spPr bwMode="auto">
          <a:xfrm>
            <a:off x="6248400" y="1524000"/>
            <a:ext cx="1066800" cy="368300"/>
          </a:xfrm>
          <a:prstGeom prst="rect">
            <a:avLst/>
          </a:prstGeom>
          <a:noFill/>
          <a:ln w="9525">
            <a:noFill/>
            <a:miter lim="800000"/>
            <a:headEnd/>
            <a:tailEnd/>
          </a:ln>
          <a:effectLst/>
        </p:spPr>
        <p:txBody>
          <a:bodyPr>
            <a:spAutoFit/>
          </a:bodyPr>
          <a:lstStyle/>
          <a:p>
            <a:pPr>
              <a:spcBef>
                <a:spcPct val="50000"/>
              </a:spcBef>
            </a:pPr>
            <a:r>
              <a:rPr lang="en-US" sz="1400" b="1">
                <a:solidFill>
                  <a:srgbClr val="000000"/>
                </a:solidFill>
                <a:sym typeface="Wingdings" pitchFamily="2" charset="2"/>
              </a:rPr>
              <a:t></a:t>
            </a:r>
            <a:r>
              <a:rPr lang="en-US" b="1">
                <a:solidFill>
                  <a:srgbClr val="000000"/>
                </a:solidFill>
              </a:rPr>
              <a:t> V</a:t>
            </a:r>
            <a:r>
              <a:rPr lang="en-US" b="1" baseline="-25000">
                <a:solidFill>
                  <a:srgbClr val="000000"/>
                </a:solidFill>
              </a:rPr>
              <a:t>2</a:t>
            </a:r>
            <a:endParaRPr lang="en-US" b="1">
              <a:solidFill>
                <a:srgbClr val="000000"/>
              </a:solidFill>
            </a:endParaRPr>
          </a:p>
        </p:txBody>
      </p:sp>
      <p:sp>
        <p:nvSpPr>
          <p:cNvPr id="91145" name="Line 9"/>
          <p:cNvSpPr>
            <a:spLocks noChangeShapeType="1"/>
          </p:cNvSpPr>
          <p:nvPr/>
        </p:nvSpPr>
        <p:spPr bwMode="auto">
          <a:xfrm>
            <a:off x="7239000" y="1371600"/>
            <a:ext cx="0" cy="1524000"/>
          </a:xfrm>
          <a:prstGeom prst="line">
            <a:avLst/>
          </a:prstGeom>
          <a:noFill/>
          <a:ln w="9525">
            <a:solidFill>
              <a:srgbClr val="FF6600"/>
            </a:solidFill>
            <a:round/>
            <a:headEnd/>
            <a:tailEnd/>
          </a:ln>
          <a:effectLst/>
        </p:spPr>
        <p:txBody>
          <a:bodyPr/>
          <a:lstStyle/>
          <a:p>
            <a:endParaRPr lang="en-US"/>
          </a:p>
        </p:txBody>
      </p:sp>
      <p:sp>
        <p:nvSpPr>
          <p:cNvPr id="91146" name="Text Box 10"/>
          <p:cNvSpPr txBox="1">
            <a:spLocks noChangeArrowheads="1"/>
          </p:cNvSpPr>
          <p:nvPr/>
        </p:nvSpPr>
        <p:spPr bwMode="auto">
          <a:xfrm>
            <a:off x="7315200" y="1905000"/>
            <a:ext cx="304800" cy="368300"/>
          </a:xfrm>
          <a:prstGeom prst="rect">
            <a:avLst/>
          </a:prstGeom>
          <a:noFill/>
          <a:ln w="9525">
            <a:noFill/>
            <a:miter lim="800000"/>
            <a:headEnd/>
            <a:tailEnd/>
          </a:ln>
          <a:effectLst/>
        </p:spPr>
        <p:txBody>
          <a:bodyPr>
            <a:spAutoFit/>
          </a:bodyPr>
          <a:lstStyle/>
          <a:p>
            <a:pPr>
              <a:spcBef>
                <a:spcPct val="50000"/>
              </a:spcBef>
            </a:pPr>
            <a:r>
              <a:rPr lang="en-US" b="1">
                <a:solidFill>
                  <a:schemeClr val="bg2"/>
                </a:solidFill>
              </a:rPr>
              <a:t>Z</a:t>
            </a:r>
          </a:p>
        </p:txBody>
      </p:sp>
      <p:sp>
        <p:nvSpPr>
          <p:cNvPr id="91147" name="Line 11"/>
          <p:cNvSpPr>
            <a:spLocks noChangeShapeType="1"/>
          </p:cNvSpPr>
          <p:nvPr/>
        </p:nvSpPr>
        <p:spPr bwMode="auto">
          <a:xfrm>
            <a:off x="7086600" y="1371600"/>
            <a:ext cx="152400" cy="0"/>
          </a:xfrm>
          <a:prstGeom prst="line">
            <a:avLst/>
          </a:prstGeom>
          <a:noFill/>
          <a:ln w="9525">
            <a:solidFill>
              <a:schemeClr val="hlink"/>
            </a:solidFill>
            <a:round/>
            <a:headEnd/>
            <a:tailEnd/>
          </a:ln>
          <a:effectLst/>
        </p:spPr>
        <p:txBody>
          <a:bodyPr/>
          <a:lstStyle/>
          <a:p>
            <a:endParaRPr lang="en-US"/>
          </a:p>
        </p:txBody>
      </p:sp>
      <p:sp>
        <p:nvSpPr>
          <p:cNvPr id="91148" name="Text Box 12"/>
          <p:cNvSpPr txBox="1">
            <a:spLocks noChangeArrowheads="1"/>
          </p:cNvSpPr>
          <p:nvPr/>
        </p:nvSpPr>
        <p:spPr bwMode="auto">
          <a:xfrm>
            <a:off x="4724400" y="2057400"/>
            <a:ext cx="1828800" cy="368300"/>
          </a:xfrm>
          <a:prstGeom prst="rect">
            <a:avLst/>
          </a:prstGeom>
          <a:noFill/>
          <a:ln w="9525">
            <a:noFill/>
            <a:miter lim="800000"/>
            <a:headEnd/>
            <a:tailEnd/>
          </a:ln>
          <a:effectLst/>
        </p:spPr>
        <p:txBody>
          <a:bodyPr>
            <a:spAutoFit/>
          </a:bodyPr>
          <a:lstStyle/>
          <a:p>
            <a:pPr>
              <a:spcBef>
                <a:spcPct val="50000"/>
              </a:spcBef>
            </a:pPr>
            <a:r>
              <a:rPr lang="el-GR" b="1">
                <a:solidFill>
                  <a:srgbClr val="000000"/>
                </a:solidFill>
                <a:latin typeface="Symbol" charset="2"/>
              </a:rPr>
              <a:t>g</a:t>
            </a:r>
            <a:r>
              <a:rPr lang="en-US" b="1">
                <a:solidFill>
                  <a:srgbClr val="000000"/>
                </a:solidFill>
              </a:rPr>
              <a:t> = </a:t>
            </a:r>
            <a:r>
              <a:rPr lang="el-GR" b="1">
                <a:solidFill>
                  <a:srgbClr val="000000"/>
                </a:solidFill>
                <a:latin typeface="Symbol" charset="2"/>
              </a:rPr>
              <a:t>g</a:t>
            </a:r>
            <a:r>
              <a:rPr lang="en-US" b="1" baseline="-25000">
                <a:solidFill>
                  <a:srgbClr val="000000"/>
                </a:solidFill>
              </a:rPr>
              <a:t>air</a:t>
            </a:r>
            <a:endParaRPr lang="el-GR" b="1">
              <a:solidFill>
                <a:srgbClr val="000000"/>
              </a:solidFill>
            </a:endParaRPr>
          </a:p>
        </p:txBody>
      </p:sp>
      <p:sp>
        <p:nvSpPr>
          <p:cNvPr id="91149" name="Text Box 13"/>
          <p:cNvSpPr txBox="1">
            <a:spLocks noChangeArrowheads="1"/>
          </p:cNvSpPr>
          <p:nvPr/>
        </p:nvSpPr>
        <p:spPr bwMode="auto">
          <a:xfrm>
            <a:off x="0" y="3200400"/>
            <a:ext cx="9144000" cy="3378200"/>
          </a:xfrm>
          <a:prstGeom prst="rect">
            <a:avLst/>
          </a:prstGeom>
          <a:solidFill>
            <a:srgbClr val="004080"/>
          </a:solidFill>
          <a:ln w="9525">
            <a:noFill/>
            <a:miter lim="800000"/>
            <a:headEnd/>
            <a:tailEnd/>
          </a:ln>
          <a:effectLst/>
        </p:spPr>
        <p:txBody>
          <a:bodyPr>
            <a:spAutoFit/>
          </a:bodyPr>
          <a:lstStyle/>
          <a:p>
            <a:pPr algn="ctr">
              <a:spcBef>
                <a:spcPct val="50000"/>
              </a:spcBef>
            </a:pPr>
            <a:r>
              <a:rPr lang="en-US" sz="2400" b="1">
                <a:latin typeface="Arial" charset="0"/>
              </a:rPr>
              <a:t>Determine the difference in pressure between points 1 and 2</a:t>
            </a:r>
          </a:p>
          <a:p>
            <a:pPr>
              <a:spcBef>
                <a:spcPct val="50000"/>
              </a:spcBef>
            </a:pPr>
            <a:r>
              <a:rPr lang="en-US" sz="2400">
                <a:latin typeface="Arial" charset="0"/>
              </a:rPr>
              <a:t>Assume a coordinate system fixed to the bike (from this system, the bicycle is stationary, and the world moves past it). Therefore,    the air is moving at the speed of the bicycle. Thus, V</a:t>
            </a:r>
            <a:r>
              <a:rPr lang="en-US" sz="2400" baseline="-25000">
                <a:latin typeface="Arial" charset="0"/>
              </a:rPr>
              <a:t>2 </a:t>
            </a:r>
            <a:r>
              <a:rPr lang="en-US" sz="2400">
                <a:latin typeface="Arial" charset="0"/>
              </a:rPr>
              <a:t>= Velocity of the Biker </a:t>
            </a:r>
          </a:p>
          <a:p>
            <a:pPr algn="ctr">
              <a:spcBef>
                <a:spcPct val="50000"/>
              </a:spcBef>
            </a:pPr>
            <a:r>
              <a:rPr lang="en-US" sz="2400">
                <a:latin typeface="Arial" charset="0"/>
              </a:rPr>
              <a:t>Hint: Point 1 is called a stagnation point, because the air particle along that streamline, when it hits the biker’s face, has a zero velocity (see next slide)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1028"/>
          <p:cNvSpPr txBox="1">
            <a:spLocks noChangeArrowheads="1"/>
          </p:cNvSpPr>
          <p:nvPr/>
        </p:nvSpPr>
        <p:spPr bwMode="auto">
          <a:xfrm>
            <a:off x="228600" y="228600"/>
            <a:ext cx="8610600" cy="704850"/>
          </a:xfrm>
          <a:prstGeom prst="rect">
            <a:avLst/>
          </a:prstGeom>
          <a:noFill/>
          <a:ln w="9525">
            <a:noFill/>
            <a:miter lim="800000"/>
            <a:headEnd/>
            <a:tailEnd/>
          </a:ln>
          <a:effectLst/>
        </p:spPr>
        <p:txBody>
          <a:bodyPr>
            <a:spAutoFit/>
          </a:bodyPr>
          <a:lstStyle/>
          <a:p>
            <a:pPr algn="ctr">
              <a:spcBef>
                <a:spcPct val="50000"/>
              </a:spcBef>
            </a:pPr>
            <a:r>
              <a:rPr lang="en-US" sz="4000" b="1"/>
              <a:t>Stagnation Points</a:t>
            </a:r>
          </a:p>
        </p:txBody>
      </p:sp>
      <p:sp>
        <p:nvSpPr>
          <p:cNvPr id="104456" name="Text Box 1032"/>
          <p:cNvSpPr txBox="1">
            <a:spLocks noChangeArrowheads="1"/>
          </p:cNvSpPr>
          <p:nvPr/>
        </p:nvSpPr>
        <p:spPr bwMode="auto">
          <a:xfrm>
            <a:off x="0" y="4495800"/>
            <a:ext cx="9144000" cy="2111375"/>
          </a:xfrm>
          <a:prstGeom prst="rect">
            <a:avLst/>
          </a:prstGeom>
          <a:solidFill>
            <a:srgbClr val="004080"/>
          </a:solidFill>
          <a:ln w="9525">
            <a:noFill/>
            <a:miter lim="800000"/>
            <a:headEnd/>
            <a:tailEnd/>
          </a:ln>
          <a:effectLst/>
        </p:spPr>
        <p:txBody>
          <a:bodyPr>
            <a:spAutoFit/>
          </a:bodyPr>
          <a:lstStyle/>
          <a:p>
            <a:pPr algn="ctr">
              <a:spcBef>
                <a:spcPct val="50000"/>
              </a:spcBef>
            </a:pPr>
            <a:r>
              <a:rPr lang="en-US" sz="2200"/>
              <a:t>On any body in a flowing fluid, there is a stagnation point.  Some fluid flows over and some under the body. The dividing line (the stagnation streamline) terminates at the stagnation point.  The Velocity decreases as the fluid approaches the stagnation point.  The pressure at the stagnation point is the pressure obtained when a flowing fluid is decelerated to zero speed by a frictionless process</a:t>
            </a:r>
          </a:p>
        </p:txBody>
      </p:sp>
      <p:graphicFrame>
        <p:nvGraphicFramePr>
          <p:cNvPr id="197632" name="Object 1024">
            <a:hlinkClick r:id="" action="ppaction://ole?verb=0"/>
          </p:cNvPr>
          <p:cNvGraphicFramePr>
            <a:graphicFrameLocks noChangeAspect="1"/>
          </p:cNvGraphicFramePr>
          <p:nvPr>
            <p:ph/>
          </p:nvPr>
        </p:nvGraphicFramePr>
        <p:xfrm>
          <a:off x="2514600" y="914400"/>
          <a:ext cx="4121150" cy="3451225"/>
        </p:xfrm>
        <a:graphic>
          <a:graphicData uri="http://schemas.openxmlformats.org/presentationml/2006/ole">
            <p:oleObj spid="_x0000_s197632" name="Media Clip" r:id="rId3" imgW="3048426" imgH="2553056" progId="Package">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Text Box 4"/>
          <p:cNvSpPr txBox="1">
            <a:spLocks noChangeArrowheads="1"/>
          </p:cNvSpPr>
          <p:nvPr/>
        </p:nvSpPr>
        <p:spPr bwMode="auto">
          <a:xfrm>
            <a:off x="228600" y="0"/>
            <a:ext cx="8686800" cy="701675"/>
          </a:xfrm>
          <a:prstGeom prst="rect">
            <a:avLst/>
          </a:prstGeom>
          <a:noFill/>
          <a:ln w="9525">
            <a:noFill/>
            <a:miter lim="800000"/>
            <a:headEnd/>
            <a:tailEnd/>
          </a:ln>
          <a:effectLst/>
        </p:spPr>
        <p:txBody>
          <a:bodyPr>
            <a:spAutoFit/>
          </a:bodyPr>
          <a:lstStyle/>
          <a:p>
            <a:pPr algn="ctr">
              <a:spcBef>
                <a:spcPct val="50000"/>
              </a:spcBef>
            </a:pPr>
            <a:r>
              <a:rPr lang="en-US" sz="4000">
                <a:latin typeface="Arial" charset="0"/>
              </a:rPr>
              <a:t>Apply Bernoulli from 1 to 2</a:t>
            </a:r>
          </a:p>
        </p:txBody>
      </p:sp>
      <p:pic>
        <p:nvPicPr>
          <p:cNvPr id="93189" name="Picture 5" descr="bernoulli2"/>
          <p:cNvPicPr>
            <a:picLocks noGrp="1" noChangeAspect="1" noChangeArrowheads="1"/>
          </p:cNvPicPr>
          <p:nvPr>
            <p:ph/>
          </p:nvPr>
        </p:nvPicPr>
        <p:blipFill>
          <a:blip r:embed="rId2"/>
          <a:srcRect l="9259" t="29132" r="37038" b="41089"/>
          <a:stretch>
            <a:fillRect/>
          </a:stretch>
        </p:blipFill>
        <p:spPr>
          <a:xfrm>
            <a:off x="2286000" y="990600"/>
            <a:ext cx="4419600" cy="1676400"/>
          </a:xfrm>
          <a:noFill/>
          <a:ln/>
        </p:spPr>
      </p:pic>
      <p:pic>
        <p:nvPicPr>
          <p:cNvPr id="93191" name="Picture 7" descr="bernoulli2"/>
          <p:cNvPicPr>
            <a:picLocks noChangeAspect="1" noChangeArrowheads="1"/>
          </p:cNvPicPr>
          <p:nvPr/>
        </p:nvPicPr>
        <p:blipFill>
          <a:blip r:embed="rId2"/>
          <a:srcRect l="9650" t="31580" r="36842" b="40208"/>
          <a:stretch>
            <a:fillRect/>
          </a:stretch>
        </p:blipFill>
        <p:spPr bwMode="auto">
          <a:xfrm>
            <a:off x="1371600" y="838200"/>
            <a:ext cx="6477000" cy="2335213"/>
          </a:xfrm>
          <a:prstGeom prst="rect">
            <a:avLst/>
          </a:prstGeom>
          <a:noFill/>
          <a:ln w="9525">
            <a:noFill/>
            <a:miter lim="800000"/>
            <a:headEnd/>
            <a:tailEnd/>
          </a:ln>
        </p:spPr>
      </p:pic>
      <p:sp>
        <p:nvSpPr>
          <p:cNvPr id="93192" name="Text Box 8"/>
          <p:cNvSpPr txBox="1">
            <a:spLocks noChangeArrowheads="1"/>
          </p:cNvSpPr>
          <p:nvPr/>
        </p:nvSpPr>
        <p:spPr bwMode="auto">
          <a:xfrm>
            <a:off x="6248400" y="1524000"/>
            <a:ext cx="1066800" cy="368300"/>
          </a:xfrm>
          <a:prstGeom prst="rect">
            <a:avLst/>
          </a:prstGeom>
          <a:noFill/>
          <a:ln w="9525">
            <a:noFill/>
            <a:miter lim="800000"/>
            <a:headEnd/>
            <a:tailEnd/>
          </a:ln>
          <a:effectLst/>
        </p:spPr>
        <p:txBody>
          <a:bodyPr>
            <a:spAutoFit/>
          </a:bodyPr>
          <a:lstStyle/>
          <a:p>
            <a:pPr>
              <a:spcBef>
                <a:spcPct val="50000"/>
              </a:spcBef>
            </a:pPr>
            <a:r>
              <a:rPr lang="en-US" sz="1400" b="1">
                <a:solidFill>
                  <a:srgbClr val="000000"/>
                </a:solidFill>
                <a:sym typeface="Wingdings" pitchFamily="2" charset="2"/>
              </a:rPr>
              <a:t></a:t>
            </a:r>
            <a:r>
              <a:rPr lang="en-US" b="1">
                <a:solidFill>
                  <a:srgbClr val="000000"/>
                </a:solidFill>
              </a:rPr>
              <a:t> V</a:t>
            </a:r>
            <a:r>
              <a:rPr lang="en-US" b="1" baseline="-25000">
                <a:solidFill>
                  <a:srgbClr val="000000"/>
                </a:solidFill>
              </a:rPr>
              <a:t>2</a:t>
            </a:r>
            <a:endParaRPr lang="en-US" b="1">
              <a:solidFill>
                <a:srgbClr val="000000"/>
              </a:solidFill>
            </a:endParaRPr>
          </a:p>
        </p:txBody>
      </p:sp>
      <p:sp>
        <p:nvSpPr>
          <p:cNvPr id="93193" name="Line 9"/>
          <p:cNvSpPr>
            <a:spLocks noChangeShapeType="1"/>
          </p:cNvSpPr>
          <p:nvPr/>
        </p:nvSpPr>
        <p:spPr bwMode="auto">
          <a:xfrm>
            <a:off x="7239000" y="1371600"/>
            <a:ext cx="0" cy="1524000"/>
          </a:xfrm>
          <a:prstGeom prst="line">
            <a:avLst/>
          </a:prstGeom>
          <a:noFill/>
          <a:ln w="9525">
            <a:solidFill>
              <a:srgbClr val="FF6600"/>
            </a:solidFill>
            <a:round/>
            <a:headEnd/>
            <a:tailEnd/>
          </a:ln>
          <a:effectLst/>
        </p:spPr>
        <p:txBody>
          <a:bodyPr/>
          <a:lstStyle/>
          <a:p>
            <a:endParaRPr lang="en-US"/>
          </a:p>
        </p:txBody>
      </p:sp>
      <p:sp>
        <p:nvSpPr>
          <p:cNvPr id="93194" name="Text Box 10"/>
          <p:cNvSpPr txBox="1">
            <a:spLocks noChangeArrowheads="1"/>
          </p:cNvSpPr>
          <p:nvPr/>
        </p:nvSpPr>
        <p:spPr bwMode="auto">
          <a:xfrm>
            <a:off x="7315200" y="1905000"/>
            <a:ext cx="304800" cy="368300"/>
          </a:xfrm>
          <a:prstGeom prst="rect">
            <a:avLst/>
          </a:prstGeom>
          <a:noFill/>
          <a:ln w="9525">
            <a:noFill/>
            <a:miter lim="800000"/>
            <a:headEnd/>
            <a:tailEnd/>
          </a:ln>
          <a:effectLst/>
        </p:spPr>
        <p:txBody>
          <a:bodyPr>
            <a:spAutoFit/>
          </a:bodyPr>
          <a:lstStyle/>
          <a:p>
            <a:pPr>
              <a:spcBef>
                <a:spcPct val="50000"/>
              </a:spcBef>
            </a:pPr>
            <a:r>
              <a:rPr lang="en-US" b="1">
                <a:solidFill>
                  <a:schemeClr val="hlink"/>
                </a:solidFill>
              </a:rPr>
              <a:t>Z</a:t>
            </a:r>
          </a:p>
        </p:txBody>
      </p:sp>
      <p:sp>
        <p:nvSpPr>
          <p:cNvPr id="93195" name="Line 11"/>
          <p:cNvSpPr>
            <a:spLocks noChangeShapeType="1"/>
          </p:cNvSpPr>
          <p:nvPr/>
        </p:nvSpPr>
        <p:spPr bwMode="auto">
          <a:xfrm>
            <a:off x="7086600" y="1371600"/>
            <a:ext cx="152400" cy="0"/>
          </a:xfrm>
          <a:prstGeom prst="line">
            <a:avLst/>
          </a:prstGeom>
          <a:noFill/>
          <a:ln w="9525">
            <a:solidFill>
              <a:schemeClr val="hlink"/>
            </a:solidFill>
            <a:round/>
            <a:headEnd/>
            <a:tailEnd/>
          </a:ln>
          <a:effectLst/>
        </p:spPr>
        <p:txBody>
          <a:bodyPr/>
          <a:lstStyle/>
          <a:p>
            <a:endParaRPr lang="en-US"/>
          </a:p>
        </p:txBody>
      </p:sp>
      <p:sp>
        <p:nvSpPr>
          <p:cNvPr id="93197" name="Text Box 13"/>
          <p:cNvSpPr txBox="1">
            <a:spLocks noChangeArrowheads="1"/>
          </p:cNvSpPr>
          <p:nvPr/>
        </p:nvSpPr>
        <p:spPr bwMode="auto">
          <a:xfrm>
            <a:off x="609600" y="3352800"/>
            <a:ext cx="8001000" cy="3267075"/>
          </a:xfrm>
          <a:prstGeom prst="rect">
            <a:avLst/>
          </a:prstGeom>
          <a:solidFill>
            <a:srgbClr val="004080"/>
          </a:solidFill>
          <a:ln w="9525">
            <a:noFill/>
            <a:miter lim="800000"/>
            <a:headEnd/>
            <a:tailEnd/>
          </a:ln>
          <a:effectLst/>
        </p:spPr>
        <p:txBody>
          <a:bodyPr>
            <a:spAutoFit/>
          </a:bodyPr>
          <a:lstStyle/>
          <a:p>
            <a:pPr algn="ctr">
              <a:spcBef>
                <a:spcPct val="50000"/>
              </a:spcBef>
            </a:pPr>
            <a:r>
              <a:rPr lang="en-US" sz="2600">
                <a:latin typeface="Arial" charset="0"/>
              </a:rPr>
              <a:t>Point 1 = Point 2</a:t>
            </a:r>
          </a:p>
          <a:p>
            <a:pPr algn="ctr">
              <a:spcBef>
                <a:spcPct val="50000"/>
              </a:spcBef>
            </a:pPr>
            <a:r>
              <a:rPr lang="en-US" sz="2400" i="1">
                <a:latin typeface="Arial" charset="0"/>
              </a:rPr>
              <a:t>P</a:t>
            </a:r>
            <a:r>
              <a:rPr lang="en-US" sz="2400" i="1" baseline="-25000">
                <a:latin typeface="Arial" charset="0"/>
              </a:rPr>
              <a:t>1</a:t>
            </a:r>
            <a:r>
              <a:rPr lang="en-US" sz="2400" i="1">
                <a:latin typeface="Arial" charset="0"/>
              </a:rPr>
              <a:t>/</a:t>
            </a:r>
            <a:r>
              <a:rPr lang="el-GR" sz="2400" b="1" i="1">
                <a:latin typeface="Symbol" charset="2"/>
              </a:rPr>
              <a:t>g</a:t>
            </a:r>
            <a:r>
              <a:rPr lang="en-US" sz="2400" i="1" baseline="-25000">
                <a:latin typeface="Arial" charset="0"/>
              </a:rPr>
              <a:t>air</a:t>
            </a:r>
            <a:r>
              <a:rPr lang="en-US" sz="2400" i="1">
                <a:latin typeface="Arial" charset="0"/>
              </a:rPr>
              <a:t> + V</a:t>
            </a:r>
            <a:r>
              <a:rPr lang="en-US" sz="2400" i="1" baseline="-25000">
                <a:latin typeface="Arial" charset="0"/>
              </a:rPr>
              <a:t>1</a:t>
            </a:r>
            <a:r>
              <a:rPr lang="en-US" sz="2400" i="1" baseline="30000">
                <a:latin typeface="Arial" charset="0"/>
              </a:rPr>
              <a:t>2</a:t>
            </a:r>
            <a:r>
              <a:rPr lang="en-US" sz="2400" i="1">
                <a:latin typeface="Arial" charset="0"/>
              </a:rPr>
              <a:t>/2g  + z</a:t>
            </a:r>
            <a:r>
              <a:rPr lang="en-US" sz="2400" i="1" baseline="-25000">
                <a:latin typeface="Arial" charset="0"/>
              </a:rPr>
              <a:t>1</a:t>
            </a:r>
            <a:r>
              <a:rPr lang="en-US" sz="2400" i="1">
                <a:latin typeface="Arial" charset="0"/>
              </a:rPr>
              <a:t> = P</a:t>
            </a:r>
            <a:r>
              <a:rPr lang="en-US" sz="2400" i="1" baseline="-25000">
                <a:latin typeface="Arial" charset="0"/>
              </a:rPr>
              <a:t>2</a:t>
            </a:r>
            <a:r>
              <a:rPr lang="en-US" sz="2400" i="1">
                <a:latin typeface="Arial" charset="0"/>
              </a:rPr>
              <a:t>/</a:t>
            </a:r>
            <a:r>
              <a:rPr lang="el-GR" sz="2400" b="1" i="1">
                <a:latin typeface="Symbol" charset="2"/>
              </a:rPr>
              <a:t>g</a:t>
            </a:r>
            <a:r>
              <a:rPr lang="en-US" sz="2400" i="1" baseline="-25000">
                <a:latin typeface="Arial" charset="0"/>
              </a:rPr>
              <a:t>air</a:t>
            </a:r>
            <a:r>
              <a:rPr lang="en-US" sz="2400" i="1">
                <a:latin typeface="Arial" charset="0"/>
              </a:rPr>
              <a:t> + V</a:t>
            </a:r>
            <a:r>
              <a:rPr lang="en-US" sz="2400" i="1" baseline="-25000">
                <a:latin typeface="Arial" charset="0"/>
              </a:rPr>
              <a:t>2</a:t>
            </a:r>
            <a:r>
              <a:rPr lang="en-US" sz="2400" i="1" baseline="30000">
                <a:latin typeface="Arial" charset="0"/>
              </a:rPr>
              <a:t>2</a:t>
            </a:r>
            <a:r>
              <a:rPr lang="en-US" sz="2400" i="1">
                <a:latin typeface="Arial" charset="0"/>
              </a:rPr>
              <a:t>/2g + z</a:t>
            </a:r>
            <a:r>
              <a:rPr lang="en-US" sz="2400" i="1" baseline="-25000">
                <a:latin typeface="Arial" charset="0"/>
              </a:rPr>
              <a:t>2</a:t>
            </a:r>
            <a:endParaRPr lang="en-US" sz="2400" baseline="-25000">
              <a:latin typeface="Arial" charset="0"/>
            </a:endParaRPr>
          </a:p>
          <a:p>
            <a:pPr algn="ctr">
              <a:spcBef>
                <a:spcPct val="50000"/>
              </a:spcBef>
            </a:pPr>
            <a:r>
              <a:rPr lang="en-US" sz="2600">
                <a:latin typeface="Arial" charset="0"/>
              </a:rPr>
              <a:t>Knowing the z</a:t>
            </a:r>
            <a:r>
              <a:rPr lang="en-US" sz="2600" baseline="-25000">
                <a:latin typeface="Arial" charset="0"/>
              </a:rPr>
              <a:t>1</a:t>
            </a:r>
            <a:r>
              <a:rPr lang="en-US" sz="2600">
                <a:latin typeface="Arial" charset="0"/>
              </a:rPr>
              <a:t> = z</a:t>
            </a:r>
            <a:r>
              <a:rPr lang="en-US" sz="2600" baseline="-25000">
                <a:latin typeface="Arial" charset="0"/>
              </a:rPr>
              <a:t>2 </a:t>
            </a:r>
            <a:r>
              <a:rPr lang="en-US" sz="2600">
                <a:latin typeface="Arial" charset="0"/>
              </a:rPr>
              <a:t>and that V</a:t>
            </a:r>
            <a:r>
              <a:rPr lang="en-US" sz="2600" baseline="-25000">
                <a:latin typeface="Arial" charset="0"/>
              </a:rPr>
              <a:t>1</a:t>
            </a:r>
            <a:r>
              <a:rPr lang="en-US" sz="2600">
                <a:latin typeface="Arial" charset="0"/>
              </a:rPr>
              <a:t>= 0, we can simplify the equation</a:t>
            </a:r>
          </a:p>
          <a:p>
            <a:pPr algn="ctr">
              <a:spcBef>
                <a:spcPct val="50000"/>
              </a:spcBef>
            </a:pPr>
            <a:r>
              <a:rPr lang="en-US" sz="2600" i="1">
                <a:latin typeface="Arial" charset="0"/>
              </a:rPr>
              <a:t>P</a:t>
            </a:r>
            <a:r>
              <a:rPr lang="en-US" sz="2600" i="1" baseline="-25000">
                <a:latin typeface="Arial" charset="0"/>
              </a:rPr>
              <a:t>1</a:t>
            </a:r>
            <a:r>
              <a:rPr lang="en-US" sz="2600" i="1">
                <a:latin typeface="Arial" charset="0"/>
              </a:rPr>
              <a:t>/</a:t>
            </a:r>
            <a:r>
              <a:rPr lang="el-GR" sz="2400" b="1" i="1">
                <a:latin typeface="Symbol" charset="2"/>
              </a:rPr>
              <a:t>g</a:t>
            </a:r>
            <a:r>
              <a:rPr lang="en-US" sz="2600" i="1" baseline="-25000">
                <a:latin typeface="Arial" charset="0"/>
              </a:rPr>
              <a:t>air</a:t>
            </a:r>
            <a:r>
              <a:rPr lang="en-US" sz="2600" i="1">
                <a:latin typeface="Arial" charset="0"/>
              </a:rPr>
              <a:t> = P</a:t>
            </a:r>
            <a:r>
              <a:rPr lang="en-US" sz="2600" i="1" baseline="-25000">
                <a:latin typeface="Arial" charset="0"/>
              </a:rPr>
              <a:t>2</a:t>
            </a:r>
            <a:r>
              <a:rPr lang="en-US" sz="2600" i="1">
                <a:latin typeface="Arial" charset="0"/>
              </a:rPr>
              <a:t>/</a:t>
            </a:r>
            <a:r>
              <a:rPr lang="el-GR" sz="2400" b="1" i="1">
                <a:latin typeface="Symbol" charset="2"/>
              </a:rPr>
              <a:t>g</a:t>
            </a:r>
            <a:r>
              <a:rPr lang="en-US" sz="2600" i="1" baseline="-25000">
                <a:latin typeface="Arial" charset="0"/>
              </a:rPr>
              <a:t>air</a:t>
            </a:r>
            <a:r>
              <a:rPr lang="en-US" sz="2600" i="1">
                <a:latin typeface="Arial" charset="0"/>
              </a:rPr>
              <a:t> + V</a:t>
            </a:r>
            <a:r>
              <a:rPr lang="en-US" sz="2600" i="1" baseline="-25000">
                <a:latin typeface="Arial" charset="0"/>
              </a:rPr>
              <a:t>2</a:t>
            </a:r>
            <a:r>
              <a:rPr lang="en-US" sz="2600" i="1" baseline="30000">
                <a:latin typeface="Arial" charset="0"/>
              </a:rPr>
              <a:t>2</a:t>
            </a:r>
            <a:r>
              <a:rPr lang="en-US" sz="2600" i="1">
                <a:latin typeface="Arial" charset="0"/>
              </a:rPr>
              <a:t>/2g</a:t>
            </a:r>
          </a:p>
          <a:p>
            <a:pPr algn="ctr">
              <a:spcBef>
                <a:spcPct val="50000"/>
              </a:spcBef>
            </a:pPr>
            <a:r>
              <a:rPr lang="en-US" sz="2600" i="1">
                <a:latin typeface="Arial" charset="0"/>
              </a:rPr>
              <a:t>P</a:t>
            </a:r>
            <a:r>
              <a:rPr lang="en-US" sz="2600" i="1" baseline="-25000">
                <a:latin typeface="Arial" charset="0"/>
              </a:rPr>
              <a:t>1</a:t>
            </a:r>
            <a:r>
              <a:rPr lang="en-US" sz="2600" i="1">
                <a:latin typeface="Arial" charset="0"/>
              </a:rPr>
              <a:t> –  P</a:t>
            </a:r>
            <a:r>
              <a:rPr lang="en-US" sz="2600" i="1" baseline="-25000">
                <a:latin typeface="Arial" charset="0"/>
              </a:rPr>
              <a:t>2</a:t>
            </a:r>
            <a:r>
              <a:rPr lang="en-US" sz="2600" i="1">
                <a:latin typeface="Arial" charset="0"/>
              </a:rPr>
              <a:t> = ( V</a:t>
            </a:r>
            <a:r>
              <a:rPr lang="en-US" sz="2600" i="1" baseline="-25000">
                <a:latin typeface="Arial" charset="0"/>
              </a:rPr>
              <a:t>2</a:t>
            </a:r>
            <a:r>
              <a:rPr lang="en-US" sz="2600" i="1" baseline="30000">
                <a:latin typeface="Arial" charset="0"/>
              </a:rPr>
              <a:t>2</a:t>
            </a:r>
            <a:r>
              <a:rPr lang="en-US" sz="2600" i="1">
                <a:latin typeface="Arial" charset="0"/>
              </a:rPr>
              <a:t>/2g ) </a:t>
            </a:r>
            <a:r>
              <a:rPr lang="el-GR" sz="2400" i="1">
                <a:latin typeface="Symbol" charset="2"/>
              </a:rPr>
              <a:t>g</a:t>
            </a:r>
            <a:r>
              <a:rPr lang="en-US" sz="2600" i="1" baseline="-25000">
                <a:latin typeface="Arial" charset="0"/>
              </a:rPr>
              <a:t>air</a:t>
            </a:r>
            <a:endParaRPr lang="el-GR" sz="2600" i="1">
              <a:latin typeface="Arial" charset="0"/>
            </a:endParaRPr>
          </a:p>
        </p:txBody>
      </p:sp>
      <p:sp>
        <p:nvSpPr>
          <p:cNvPr id="93199" name="Rectangle 15"/>
          <p:cNvSpPr>
            <a:spLocks noChangeArrowheads="1"/>
          </p:cNvSpPr>
          <p:nvPr/>
        </p:nvSpPr>
        <p:spPr bwMode="auto">
          <a:xfrm>
            <a:off x="4876800" y="2133600"/>
            <a:ext cx="895350" cy="388938"/>
          </a:xfrm>
          <a:prstGeom prst="rect">
            <a:avLst/>
          </a:prstGeom>
          <a:noFill/>
          <a:ln w="9525">
            <a:noFill/>
            <a:miter lim="800000"/>
            <a:headEnd/>
            <a:tailEnd/>
          </a:ln>
          <a:effectLst/>
        </p:spPr>
        <p:txBody>
          <a:bodyPr wrap="none">
            <a:spAutoFit/>
          </a:bodyPr>
          <a:lstStyle/>
          <a:p>
            <a:pPr>
              <a:spcBef>
                <a:spcPct val="50000"/>
              </a:spcBef>
            </a:pPr>
            <a:r>
              <a:rPr lang="el-GR" b="1">
                <a:solidFill>
                  <a:srgbClr val="000000"/>
                </a:solidFill>
                <a:latin typeface="Symbol" charset="2"/>
              </a:rPr>
              <a:t>g</a:t>
            </a:r>
            <a:r>
              <a:rPr lang="en-US" b="1">
                <a:solidFill>
                  <a:srgbClr val="000000"/>
                </a:solidFill>
              </a:rPr>
              <a:t> = </a:t>
            </a:r>
            <a:r>
              <a:rPr lang="el-GR" b="1">
                <a:solidFill>
                  <a:srgbClr val="000000"/>
                </a:solidFill>
                <a:latin typeface="Symbol" charset="2"/>
              </a:rPr>
              <a:t>g</a:t>
            </a:r>
            <a:r>
              <a:rPr lang="en-US" b="1" baseline="-25000">
                <a:solidFill>
                  <a:srgbClr val="000000"/>
                </a:solidFill>
              </a:rPr>
              <a:t>air</a:t>
            </a:r>
            <a:endParaRPr lang="el-GR" b="1" baseline="-2500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228600" y="0"/>
            <a:ext cx="8686800" cy="701675"/>
          </a:xfrm>
          <a:prstGeom prst="rect">
            <a:avLst/>
          </a:prstGeom>
          <a:noFill/>
          <a:ln w="9525">
            <a:noFill/>
            <a:miter lim="800000"/>
            <a:headEnd/>
            <a:tailEnd/>
          </a:ln>
          <a:effectLst/>
        </p:spPr>
        <p:txBody>
          <a:bodyPr>
            <a:spAutoFit/>
          </a:bodyPr>
          <a:lstStyle/>
          <a:p>
            <a:pPr algn="ctr">
              <a:spcBef>
                <a:spcPct val="50000"/>
              </a:spcBef>
            </a:pPr>
            <a:r>
              <a:rPr lang="en-US" sz="4000">
                <a:latin typeface="Arial" charset="0"/>
              </a:rPr>
              <a:t>A Simple Bernoulli Example</a:t>
            </a:r>
          </a:p>
        </p:txBody>
      </p:sp>
      <p:sp>
        <p:nvSpPr>
          <p:cNvPr id="129034" name="Line 10"/>
          <p:cNvSpPr>
            <a:spLocks noChangeShapeType="1"/>
          </p:cNvSpPr>
          <p:nvPr/>
        </p:nvSpPr>
        <p:spPr bwMode="auto">
          <a:xfrm>
            <a:off x="7086600" y="1371600"/>
            <a:ext cx="152400" cy="0"/>
          </a:xfrm>
          <a:prstGeom prst="line">
            <a:avLst/>
          </a:prstGeom>
          <a:noFill/>
          <a:ln w="9525">
            <a:solidFill>
              <a:schemeClr val="hlink"/>
            </a:solidFill>
            <a:round/>
            <a:headEnd/>
            <a:tailEnd/>
          </a:ln>
          <a:effectLst/>
        </p:spPr>
        <p:txBody>
          <a:bodyPr/>
          <a:lstStyle/>
          <a:p>
            <a:endParaRPr lang="en-US"/>
          </a:p>
        </p:txBody>
      </p:sp>
      <p:sp>
        <p:nvSpPr>
          <p:cNvPr id="129036" name="Text Box 12"/>
          <p:cNvSpPr txBox="1">
            <a:spLocks noChangeArrowheads="1"/>
          </p:cNvSpPr>
          <p:nvPr/>
        </p:nvSpPr>
        <p:spPr bwMode="auto">
          <a:xfrm>
            <a:off x="762000" y="1219200"/>
            <a:ext cx="7696200" cy="933450"/>
          </a:xfrm>
          <a:prstGeom prst="rect">
            <a:avLst/>
          </a:prstGeom>
          <a:solidFill>
            <a:srgbClr val="004080"/>
          </a:solidFill>
          <a:ln w="9525">
            <a:noFill/>
            <a:miter lim="800000"/>
            <a:headEnd/>
            <a:tailEnd/>
          </a:ln>
          <a:effectLst/>
        </p:spPr>
        <p:txBody>
          <a:bodyPr>
            <a:spAutoFit/>
          </a:bodyPr>
          <a:lstStyle/>
          <a:p>
            <a:pPr>
              <a:lnSpc>
                <a:spcPct val="120000"/>
              </a:lnSpc>
              <a:spcBef>
                <a:spcPct val="50000"/>
              </a:spcBef>
            </a:pPr>
            <a:r>
              <a:rPr lang="en-US" sz="2200"/>
              <a:t>If Lance Armstrong is traveling at 20 ft/s, what pressure does he feel on his face if the </a:t>
            </a:r>
            <a:r>
              <a:rPr lang="en-US" sz="2200">
                <a:latin typeface="Symbol" charset="2"/>
              </a:rPr>
              <a:t>g</a:t>
            </a:r>
            <a:r>
              <a:rPr lang="en-US" sz="2200" baseline="-25000"/>
              <a:t>air</a:t>
            </a:r>
            <a:r>
              <a:rPr lang="en-US" sz="2200"/>
              <a:t>= .0765 lbs/ft</a:t>
            </a:r>
            <a:r>
              <a:rPr lang="en-US" sz="2200" baseline="30000"/>
              <a:t>3</a:t>
            </a:r>
            <a:r>
              <a:rPr lang="en-US" sz="2200"/>
              <a:t>?</a:t>
            </a:r>
          </a:p>
        </p:txBody>
      </p:sp>
      <p:sp>
        <p:nvSpPr>
          <p:cNvPr id="129037" name="Text Box 13"/>
          <p:cNvSpPr txBox="1">
            <a:spLocks noChangeArrowheads="1"/>
          </p:cNvSpPr>
          <p:nvPr/>
        </p:nvSpPr>
        <p:spPr bwMode="auto">
          <a:xfrm>
            <a:off x="0" y="3048000"/>
            <a:ext cx="9144000" cy="3248025"/>
          </a:xfrm>
          <a:prstGeom prst="rect">
            <a:avLst/>
          </a:prstGeom>
          <a:solidFill>
            <a:srgbClr val="004080"/>
          </a:solidFill>
          <a:ln w="9525">
            <a:noFill/>
            <a:miter lim="800000"/>
            <a:headEnd/>
            <a:tailEnd/>
          </a:ln>
          <a:effectLst/>
        </p:spPr>
        <p:txBody>
          <a:bodyPr>
            <a:spAutoFit/>
          </a:bodyPr>
          <a:lstStyle/>
          <a:p>
            <a:pPr algn="ctr">
              <a:spcBef>
                <a:spcPct val="50000"/>
              </a:spcBef>
            </a:pPr>
            <a:r>
              <a:rPr lang="en-US" sz="2000"/>
              <a:t>We can assume P</a:t>
            </a:r>
            <a:r>
              <a:rPr lang="en-US" sz="2000" baseline="-25000"/>
              <a:t>2</a:t>
            </a:r>
            <a:r>
              <a:rPr lang="en-US" sz="2000"/>
              <a:t> = 0 because it is only atmospheric pressure</a:t>
            </a:r>
          </a:p>
          <a:p>
            <a:pPr algn="ctr">
              <a:spcBef>
                <a:spcPct val="50000"/>
              </a:spcBef>
            </a:pPr>
            <a:r>
              <a:rPr lang="en-US" sz="2000"/>
              <a:t>P</a:t>
            </a:r>
            <a:r>
              <a:rPr lang="en-US" sz="2000" baseline="-25000"/>
              <a:t>1 </a:t>
            </a:r>
            <a:r>
              <a:rPr lang="en-US" sz="2000"/>
              <a:t>= ( V</a:t>
            </a:r>
            <a:r>
              <a:rPr lang="en-US" sz="2000" baseline="-25000"/>
              <a:t>2</a:t>
            </a:r>
            <a:r>
              <a:rPr lang="en-US" sz="2000" baseline="30000"/>
              <a:t>2</a:t>
            </a:r>
            <a:r>
              <a:rPr lang="en-US" sz="2000"/>
              <a:t>/2g )(</a:t>
            </a:r>
            <a:r>
              <a:rPr lang="en-US" sz="2200">
                <a:latin typeface="Symbol" charset="2"/>
              </a:rPr>
              <a:t>g</a:t>
            </a:r>
            <a:r>
              <a:rPr lang="en-US" sz="2000" baseline="-25000"/>
              <a:t>air</a:t>
            </a:r>
            <a:r>
              <a:rPr lang="en-US" sz="2000"/>
              <a:t>) = P</a:t>
            </a:r>
            <a:r>
              <a:rPr lang="en-US" sz="2000" baseline="-25000"/>
              <a:t>1 </a:t>
            </a:r>
            <a:r>
              <a:rPr lang="en-US" sz="2000"/>
              <a:t>= ((20 ft/s)</a:t>
            </a:r>
            <a:r>
              <a:rPr lang="en-US" sz="2000" baseline="30000"/>
              <a:t>2</a:t>
            </a:r>
            <a:r>
              <a:rPr lang="en-US" sz="2000"/>
              <a:t>/(2(32.2 ft/s</a:t>
            </a:r>
            <a:r>
              <a:rPr lang="en-US" sz="2000" baseline="30000"/>
              <a:t>2</a:t>
            </a:r>
            <a:r>
              <a:rPr lang="en-US" sz="2000"/>
              <a:t>)) x .0765 lbs/ft</a:t>
            </a:r>
            <a:r>
              <a:rPr lang="en-US" sz="2000" baseline="30000"/>
              <a:t>3</a:t>
            </a:r>
          </a:p>
          <a:p>
            <a:pPr algn="ctr">
              <a:spcBef>
                <a:spcPct val="50000"/>
              </a:spcBef>
            </a:pPr>
            <a:r>
              <a:rPr lang="en-US" sz="2000"/>
              <a:t>P</a:t>
            </a:r>
            <a:r>
              <a:rPr lang="en-US" sz="2000" baseline="-25000"/>
              <a:t>1 </a:t>
            </a:r>
            <a:r>
              <a:rPr lang="en-US" sz="2000"/>
              <a:t>=.475 lbs/ft</a:t>
            </a:r>
            <a:r>
              <a:rPr lang="en-US" sz="2000" baseline="30000"/>
              <a:t>2</a:t>
            </a:r>
          </a:p>
          <a:p>
            <a:pPr algn="ctr">
              <a:spcBef>
                <a:spcPct val="50000"/>
              </a:spcBef>
            </a:pPr>
            <a:r>
              <a:rPr lang="en-US" sz="2000"/>
              <a:t>Converting to lbs/in</a:t>
            </a:r>
            <a:r>
              <a:rPr lang="en-US" sz="2000" baseline="30000"/>
              <a:t>2</a:t>
            </a:r>
            <a:r>
              <a:rPr lang="en-US" sz="2000"/>
              <a:t> (psi)</a:t>
            </a:r>
          </a:p>
          <a:p>
            <a:pPr algn="ctr">
              <a:spcBef>
                <a:spcPct val="50000"/>
              </a:spcBef>
            </a:pPr>
            <a:r>
              <a:rPr lang="en-US" sz="2000"/>
              <a:t>P</a:t>
            </a:r>
            <a:r>
              <a:rPr lang="en-US" sz="2000" baseline="-25000"/>
              <a:t>1 </a:t>
            </a:r>
            <a:r>
              <a:rPr lang="en-US" sz="2000"/>
              <a:t>= .0033 psi (gage pressure)</a:t>
            </a:r>
          </a:p>
          <a:p>
            <a:pPr algn="ctr">
              <a:spcBef>
                <a:spcPct val="50000"/>
              </a:spcBef>
            </a:pPr>
            <a:r>
              <a:rPr lang="en-US" sz="2000"/>
              <a:t>If the biker’s face has a surface area of 60 inches</a:t>
            </a:r>
          </a:p>
          <a:p>
            <a:pPr algn="ctr">
              <a:spcBef>
                <a:spcPct val="50000"/>
              </a:spcBef>
            </a:pPr>
            <a:r>
              <a:rPr lang="en-US" sz="2000"/>
              <a:t>He feels a force of .0033 x 60 = .198 lbs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Text Box 4"/>
          <p:cNvSpPr txBox="1">
            <a:spLocks noChangeArrowheads="1"/>
          </p:cNvSpPr>
          <p:nvPr/>
        </p:nvSpPr>
        <p:spPr bwMode="auto">
          <a:xfrm>
            <a:off x="0" y="0"/>
            <a:ext cx="9144000" cy="704850"/>
          </a:xfrm>
          <a:prstGeom prst="rect">
            <a:avLst/>
          </a:prstGeom>
          <a:solidFill>
            <a:srgbClr val="004080"/>
          </a:solidFill>
          <a:ln w="9525">
            <a:noFill/>
            <a:miter lim="800000"/>
            <a:headEnd/>
            <a:tailEnd/>
          </a:ln>
          <a:effectLst/>
        </p:spPr>
        <p:txBody>
          <a:bodyPr>
            <a:spAutoFit/>
          </a:bodyPr>
          <a:lstStyle/>
          <a:p>
            <a:pPr algn="ctr">
              <a:spcBef>
                <a:spcPct val="50000"/>
              </a:spcBef>
            </a:pPr>
            <a:r>
              <a:rPr lang="en-US" sz="4000"/>
              <a:t>Bernoulli Assumptions</a:t>
            </a:r>
            <a:endParaRPr lang="en-US" sz="4000" b="1"/>
          </a:p>
        </p:txBody>
      </p:sp>
      <p:sp>
        <p:nvSpPr>
          <p:cNvPr id="102405" name="Text Box 5"/>
          <p:cNvSpPr txBox="1">
            <a:spLocks noChangeArrowheads="1"/>
          </p:cNvSpPr>
          <p:nvPr/>
        </p:nvSpPr>
        <p:spPr bwMode="auto">
          <a:xfrm>
            <a:off x="457200" y="3352800"/>
            <a:ext cx="8382000" cy="3152775"/>
          </a:xfrm>
          <a:prstGeom prst="rect">
            <a:avLst/>
          </a:prstGeom>
          <a:solidFill>
            <a:srgbClr val="004080"/>
          </a:solidFill>
          <a:ln w="9525">
            <a:noFill/>
            <a:miter lim="800000"/>
            <a:headEnd/>
            <a:tailEnd/>
          </a:ln>
          <a:effectLst/>
        </p:spPr>
        <p:txBody>
          <a:bodyPr>
            <a:spAutoFit/>
          </a:bodyPr>
          <a:lstStyle/>
          <a:p>
            <a:pPr algn="ctr">
              <a:spcBef>
                <a:spcPct val="50000"/>
              </a:spcBef>
            </a:pPr>
            <a:r>
              <a:rPr lang="en-US" sz="2400" b="1">
                <a:solidFill>
                  <a:srgbClr val="FFFF00"/>
                </a:solidFill>
              </a:rPr>
              <a:t>Key Assumption # 1</a:t>
            </a:r>
          </a:p>
          <a:p>
            <a:pPr algn="ctr">
              <a:spcBef>
                <a:spcPct val="50000"/>
              </a:spcBef>
            </a:pPr>
            <a:r>
              <a:rPr lang="en-US" sz="2200" b="1"/>
              <a:t>Velocity = 0</a:t>
            </a:r>
          </a:p>
          <a:p>
            <a:pPr>
              <a:spcBef>
                <a:spcPct val="50000"/>
              </a:spcBef>
            </a:pPr>
            <a:r>
              <a:rPr lang="en-US" sz="2200"/>
              <a:t>Imagine a swimming pool with a small 1 cm hole on the floor of the pool.  If you apply the Bernoulli equation at the surface, and at the hole, we assume that the volume exiting through the hole is trivial compared to the total volume of the pool, and therefore the </a:t>
            </a:r>
            <a:r>
              <a:rPr lang="en-US" sz="2200" u="sng">
                <a:solidFill>
                  <a:srgbClr val="FFFF66"/>
                </a:solidFill>
              </a:rPr>
              <a:t>Velocity</a:t>
            </a:r>
            <a:r>
              <a:rPr lang="en-US" sz="2200"/>
              <a:t> of a water particle at the surface can be assumed to be zero</a:t>
            </a:r>
          </a:p>
        </p:txBody>
      </p:sp>
      <p:sp>
        <p:nvSpPr>
          <p:cNvPr id="102406" name="Text Box 6"/>
          <p:cNvSpPr txBox="1">
            <a:spLocks noChangeArrowheads="1"/>
          </p:cNvSpPr>
          <p:nvPr/>
        </p:nvSpPr>
        <p:spPr bwMode="auto">
          <a:xfrm>
            <a:off x="1165225" y="1211263"/>
            <a:ext cx="7064375" cy="368300"/>
          </a:xfrm>
          <a:prstGeom prst="rect">
            <a:avLst/>
          </a:prstGeom>
          <a:noFill/>
          <a:ln w="9525">
            <a:noFill/>
            <a:miter lim="800000"/>
            <a:headEnd/>
            <a:tailEnd/>
          </a:ln>
          <a:effectLst/>
        </p:spPr>
        <p:txBody>
          <a:bodyPr>
            <a:spAutoFit/>
          </a:bodyPr>
          <a:lstStyle/>
          <a:p>
            <a:pPr>
              <a:spcBef>
                <a:spcPct val="50000"/>
              </a:spcBef>
            </a:pPr>
            <a:endParaRPr lang="en-US"/>
          </a:p>
        </p:txBody>
      </p:sp>
      <p:sp>
        <p:nvSpPr>
          <p:cNvPr id="102407" name="Text Box 7"/>
          <p:cNvSpPr txBox="1">
            <a:spLocks noChangeArrowheads="1"/>
          </p:cNvSpPr>
          <p:nvPr/>
        </p:nvSpPr>
        <p:spPr bwMode="auto">
          <a:xfrm>
            <a:off x="914400" y="838200"/>
            <a:ext cx="7543800" cy="2020888"/>
          </a:xfrm>
          <a:prstGeom prst="rect">
            <a:avLst/>
          </a:prstGeom>
          <a:noFill/>
          <a:ln w="9525">
            <a:noFill/>
            <a:miter lim="800000"/>
            <a:headEnd/>
            <a:tailEnd/>
          </a:ln>
          <a:effectLst/>
        </p:spPr>
        <p:txBody>
          <a:bodyPr>
            <a:spAutoFit/>
          </a:bodyPr>
          <a:lstStyle/>
          <a:p>
            <a:pPr algn="ctr">
              <a:spcBef>
                <a:spcPct val="50000"/>
              </a:spcBef>
            </a:pPr>
            <a:r>
              <a:rPr lang="en-US" sz="2200"/>
              <a:t>There are three main variables in the Bernoulli Equation    Pressure – Velocity – Elevation</a:t>
            </a:r>
          </a:p>
          <a:p>
            <a:pPr algn="ctr">
              <a:spcBef>
                <a:spcPct val="50000"/>
              </a:spcBef>
            </a:pPr>
            <a:r>
              <a:rPr lang="en-US" sz="2200"/>
              <a:t>To simplify problems, assumptions are often made to eliminate one or more variables</a:t>
            </a:r>
          </a:p>
          <a:p>
            <a:pPr>
              <a:spcBef>
                <a:spcPct val="50000"/>
              </a:spcBef>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7222</TotalTime>
  <Words>1763</Words>
  <Application>Microsoft PowerPoint</Application>
  <PresentationFormat>On-screen Show (4:3)</PresentationFormat>
  <Paragraphs>225</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Ocean</vt:lpstr>
      <vt:lpstr>Media Clip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Rice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Owlnet Lab</dc:creator>
  <cp:lastModifiedBy>aa</cp:lastModifiedBy>
  <cp:revision>249</cp:revision>
  <dcterms:created xsi:type="dcterms:W3CDTF">2004-05-26T15:20:10Z</dcterms:created>
  <dcterms:modified xsi:type="dcterms:W3CDTF">2019-09-11T09:39:50Z</dcterms:modified>
</cp:coreProperties>
</file>