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30"/>
  </p:notesMasterIdLst>
  <p:sldIdLst>
    <p:sldId id="356" r:id="rId4"/>
    <p:sldId id="257" r:id="rId5"/>
    <p:sldId id="314" r:id="rId6"/>
    <p:sldId id="285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6" r:id="rId16"/>
    <p:sldId id="365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</p:sldIdLst>
  <p:sldSz cx="24384000" cy="13716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40" autoAdjust="0"/>
  </p:normalViewPr>
  <p:slideViewPr>
    <p:cSldViewPr>
      <p:cViewPr>
        <p:scale>
          <a:sx n="35" d="100"/>
          <a:sy n="35" d="100"/>
        </p:scale>
        <p:origin x="198" y="-7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DF1C4-4CE3-4544-A583-F46CF677B4A0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F759C-19C4-414E-BD5A-CF30D2905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206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D5EA9E-1CF5-4244-ABC6-70B64D20247A}" type="slidenum">
              <a:rPr lang="en-US"/>
              <a:pPr/>
              <a:t>5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18E73-384B-4EF4-814A-C51080D376AB}" type="slidenum">
              <a:rPr lang="en-US"/>
              <a:pPr/>
              <a:t>14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9E16F5-9497-45CF-9126-8987C439F1E4}" type="slidenum">
              <a:rPr lang="en-US"/>
              <a:pPr/>
              <a:t>15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511112-7D35-480C-9437-923BFE3DCBF5}" type="slidenum">
              <a:rPr lang="en-US"/>
              <a:pPr/>
              <a:t>16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D93184-7829-452E-BFF7-6EF0160147EC}" type="slidenum">
              <a:rPr lang="en-US"/>
              <a:pPr/>
              <a:t>17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474B31-333D-443D-B11B-A0A92FDAFE17}" type="slidenum">
              <a:rPr lang="en-US"/>
              <a:pPr/>
              <a:t>18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8E6F19-D03D-4C22-AB9D-37560D461CD0}" type="slidenum">
              <a:rPr lang="en-US"/>
              <a:pPr/>
              <a:t>19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0E5034-D05F-4A43-8005-11A00A6ABDD7}" type="slidenum">
              <a:rPr lang="en-US"/>
              <a:pPr/>
              <a:t>20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8E111-19AC-48D1-906B-ACAED110B9DC}" type="slidenum">
              <a:rPr lang="en-US"/>
              <a:pPr/>
              <a:t>21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949DBE-0580-47C8-B23A-F54C6D2BB35F}" type="slidenum">
              <a:rPr lang="en-US"/>
              <a:pPr/>
              <a:t>22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3EB66F-BA1C-4D3D-B14C-3E8CC477CDE2}" type="slidenum">
              <a:rPr lang="en-US"/>
              <a:pPr/>
              <a:t>23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C3C653-776A-4638-A8A9-FCDF80D2269E}" type="slidenum">
              <a:rPr lang="en-US"/>
              <a:pPr/>
              <a:t>6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8E1921-2B46-4865-AB53-5CCE32ACA596}" type="slidenum">
              <a:rPr lang="en-US"/>
              <a:pPr/>
              <a:t>24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0E3BA0-C466-4C68-B318-4A741258B0C2}" type="slidenum">
              <a:rPr lang="en-US"/>
              <a:pPr/>
              <a:t>25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EE47AD-854A-4FE1-B093-9119B87334F2}" type="slidenum">
              <a:rPr lang="en-US"/>
              <a:pPr/>
              <a:t>7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297DAB-CDC8-47F5-A60C-D6F4CC5E0A8D}" type="slidenum">
              <a:rPr lang="en-US"/>
              <a:pPr/>
              <a:t>8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841DE3-9D87-480E-80EE-7B559CD375BE}" type="slidenum">
              <a:rPr lang="en-US"/>
              <a:pPr/>
              <a:t>9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623E56-0996-4F44-AA2F-5C712B254695}" type="slidenum">
              <a:rPr lang="en-US"/>
              <a:pPr/>
              <a:t>10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8B1464-6B2F-4F97-B1D1-C8D0B7DAD373}" type="slidenum">
              <a:rPr lang="en-US"/>
              <a:pPr/>
              <a:t>11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3AC2F1-4DB2-4B4B-A270-901CBE595DD5}" type="slidenum">
              <a:rPr lang="en-US"/>
              <a:pPr/>
              <a:t>12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E9A0BE-14EA-44D4-ABCB-09B34358AC3D}" type="slidenum">
              <a:rPr lang="en-US"/>
              <a:pPr/>
              <a:t>13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2335431"/>
      </p:ext>
    </p:extLst>
  </p:cSld>
  <p:clrMapOvr>
    <a:masterClrMapping/>
  </p:clrMapOvr>
  <p:transition spd="slow">
    <p:wip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59389679"/>
      </p:ext>
    </p:extLst>
  </p:cSld>
  <p:clrMapOvr>
    <a:masterClrMapping/>
  </p:clrMapOvr>
  <p:transition spd="slow">
    <p:wip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1828801" y="12496800"/>
            <a:ext cx="50757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8331201" y="12496800"/>
            <a:ext cx="77173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17475201" y="12496800"/>
            <a:ext cx="50757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fld id="{EA2B9E5A-BD79-4F85-B430-DD7D4D256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1660377"/>
      </p:ext>
    </p:extLst>
  </p:cSld>
  <p:clrMapOvr>
    <a:masterClrMapping/>
  </p:clrMapOvr>
  <p:transition spd="slow">
    <p:wip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1828801" y="12496800"/>
            <a:ext cx="50757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8331201" y="12496800"/>
            <a:ext cx="77173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17475201" y="12496800"/>
            <a:ext cx="5075768" cy="917576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fld id="{EA2B9E5A-BD79-4F85-B430-DD7D4D256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12700" y="-12700"/>
            <a:ext cx="24460200" cy="13728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4343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" name="Oval 2"/>
          <p:cNvSpPr>
            <a:spLocks/>
          </p:cNvSpPr>
          <p:nvPr/>
        </p:nvSpPr>
        <p:spPr bwMode="auto">
          <a:xfrm>
            <a:off x="-2108200" y="-4165600"/>
            <a:ext cx="16941800" cy="16941800"/>
          </a:xfrm>
          <a:prstGeom prst="ellipse">
            <a:avLst/>
          </a:prstGeom>
          <a:solidFill>
            <a:srgbClr val="00BAFB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Freeform 4"/>
          <p:cNvSpPr>
            <a:spLocks/>
          </p:cNvSpPr>
          <p:nvPr userDrawn="1"/>
        </p:nvSpPr>
        <p:spPr bwMode="auto">
          <a:xfrm>
            <a:off x="5783263" y="-215900"/>
            <a:ext cx="25465087" cy="13931900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109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1099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chemeClr val="bg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79399" dir="10260000" algn="ctr" rotWithShape="0">
              <a:schemeClr val="bg2">
                <a:alpha val="4999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4"/>
          <p:cNvSpPr>
            <a:spLocks/>
          </p:cNvSpPr>
          <p:nvPr/>
        </p:nvSpPr>
        <p:spPr bwMode="auto">
          <a:xfrm>
            <a:off x="20256500" y="9626600"/>
            <a:ext cx="2743200" cy="2743200"/>
          </a:xfrm>
          <a:prstGeom prst="rect">
            <a:avLst/>
          </a:prstGeom>
          <a:solidFill>
            <a:srgbClr val="FFFFFF"/>
          </a:solidFill>
          <a:ln w="25400">
            <a:solidFill>
              <a:srgbClr val="E6E6E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>
    <p:wipe/>
    <p:sndAc>
      <p:stSnd>
        <p:snd r:embed="rId3" name="chimes.wav" builtIn="1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Roboto Regula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 userDrawn="1"/>
        </p:nvSpPr>
        <p:spPr bwMode="auto">
          <a:xfrm>
            <a:off x="1390650" y="1385888"/>
            <a:ext cx="21602700" cy="1101725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1"/>
          <p:cNvSpPr>
            <a:spLocks noChangeShapeType="1"/>
          </p:cNvSpPr>
          <p:nvPr/>
        </p:nvSpPr>
        <p:spPr bwMode="auto">
          <a:xfrm rot="10800000" flipH="1">
            <a:off x="1384300" y="123698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2" name="Rectangle 2"/>
          <p:cNvSpPr>
            <a:spLocks/>
          </p:cNvSpPr>
          <p:nvPr/>
        </p:nvSpPr>
        <p:spPr bwMode="auto">
          <a:xfrm>
            <a:off x="21336000" y="12382500"/>
            <a:ext cx="1638300" cy="1333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 rot="10800000" flipH="1">
            <a:off x="1384300" y="14224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Rectangle 4"/>
          <p:cNvSpPr>
            <a:spLocks/>
          </p:cNvSpPr>
          <p:nvPr/>
        </p:nvSpPr>
        <p:spPr bwMode="auto">
          <a:xfrm>
            <a:off x="1371600" y="12433300"/>
            <a:ext cx="19951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700" b="1">
                <a:solidFill>
                  <a:srgbClr val="00BAFB"/>
                </a:solidFill>
                <a:latin typeface="Source Sans Pro Bold" charset="0"/>
                <a:ea typeface="ＭＳ Ｐゴシック" charset="0"/>
                <a:sym typeface="Source Sans Pro Bold" charset="0"/>
              </a:rPr>
              <a:t>Company name</a:t>
            </a:r>
            <a:r>
              <a:rPr lang="en-US" sz="2700" b="1">
                <a:solidFill>
                  <a:srgbClr val="00BAFB"/>
                </a:solidFill>
                <a:latin typeface="Source Sans Pro" charset="0"/>
                <a:ea typeface="ＭＳ Ｐゴシック" charset="0"/>
                <a:sym typeface="Source Sans Pro" charset="0"/>
              </a:rPr>
              <a:t> </a:t>
            </a:r>
            <a:r>
              <a:rPr lang="en-US" sz="2700">
                <a:solidFill>
                  <a:srgbClr val="676767"/>
                </a:solidFill>
                <a:latin typeface="Source Sans Pro" charset="0"/>
                <a:ea typeface="ＭＳ Ｐゴシック" charset="0"/>
                <a:sym typeface="Source Sans Pro" charset="0"/>
              </a:rPr>
              <a:t>/ Powerpoint 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</p:sldLayoutIdLst>
  <p:transition spd="slow">
    <p:wipe/>
    <p:sndAc>
      <p:stSnd>
        <p:snd r:embed="rId4" name="chimes.wav" builtIn="1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Roboto Regula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rot="10800000" flipH="1">
            <a:off x="1384300" y="123698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21336000" y="12382500"/>
            <a:ext cx="1638300" cy="1333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rot="10800000" flipH="1">
            <a:off x="1384300" y="14224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1371600" y="12433300"/>
            <a:ext cx="19951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700" b="1">
                <a:solidFill>
                  <a:srgbClr val="00BAFB"/>
                </a:solidFill>
                <a:latin typeface="Source Sans Pro Bold" charset="0"/>
                <a:ea typeface="ＭＳ Ｐゴシック" charset="0"/>
                <a:sym typeface="Source Sans Pro Bold" charset="0"/>
              </a:rPr>
              <a:t>Company name</a:t>
            </a:r>
            <a:r>
              <a:rPr lang="en-US" sz="2700" b="1">
                <a:solidFill>
                  <a:srgbClr val="00BAFB"/>
                </a:solidFill>
                <a:latin typeface="Source Sans Pro" charset="0"/>
                <a:ea typeface="ＭＳ Ｐゴシック" charset="0"/>
                <a:sym typeface="Source Sans Pro" charset="0"/>
              </a:rPr>
              <a:t> </a:t>
            </a:r>
            <a:r>
              <a:rPr lang="en-US" sz="2700">
                <a:solidFill>
                  <a:srgbClr val="676767"/>
                </a:solidFill>
                <a:latin typeface="Source Sans Pro" charset="0"/>
                <a:ea typeface="ＭＳ Ｐゴシック" charset="0"/>
                <a:sym typeface="Source Sans Pro" charset="0"/>
              </a:rPr>
              <a:t>/ Powerpoint 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ransition spd="slow">
    <p:wipe/>
    <p:sndAc>
      <p:stSnd>
        <p:snd r:embed="rId4" name="chimes.wav" builtIn="1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Roboto Regula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boto Regular" charset="0"/>
          <a:ea typeface="ヒラギノ角ゴ ProN W3" charset="0"/>
          <a:cs typeface="ヒラギノ角ゴ ProN W3" charset="0"/>
          <a:sym typeface="Roboto Regula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Roboto Regula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384300" y="12402616"/>
            <a:ext cx="6631236" cy="72008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8839200" y="196850"/>
            <a:ext cx="150876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US" sz="8000" i="1" u="sng" dirty="0">
              <a:solidFill>
                <a:srgbClr val="C00000"/>
              </a:solidFill>
              <a:latin typeface="Algerian" pitchFamily="82" charset="0"/>
              <a:ea typeface="ＭＳ Ｐゴシック" charset="0"/>
              <a:sym typeface="Source Sans Pro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609600" y="685800"/>
            <a:ext cx="13055600" cy="809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4400" i="1" u="sng" dirty="0" err="1" smtClean="0">
                <a:solidFill>
                  <a:schemeClr val="tx1"/>
                </a:solidFill>
                <a:latin typeface="Algerian" pitchFamily="82" charset="0"/>
                <a:ea typeface="ＭＳ Ｐゴシック" charset="0"/>
                <a:sym typeface="Source Sans Pro ExtraLight" charset="0"/>
              </a:rPr>
              <a:t>Haloalkanes</a:t>
            </a:r>
            <a:endParaRPr lang="en-US" sz="14400" i="1" u="sng" dirty="0" smtClean="0">
              <a:solidFill>
                <a:schemeClr val="tx1"/>
              </a:solidFill>
              <a:latin typeface="Algerian" pitchFamily="82" charset="0"/>
              <a:ea typeface="ＭＳ Ｐゴシック" charset="0"/>
              <a:sym typeface="Source Sans Pro ExtraLight" charset="0"/>
            </a:endParaRPr>
          </a:p>
          <a:p>
            <a:r>
              <a:rPr lang="en-US" sz="14400" i="1" u="sng" dirty="0" smtClean="0">
                <a:solidFill>
                  <a:schemeClr val="tx1"/>
                </a:solidFill>
                <a:latin typeface="Algerian" pitchFamily="82" charset="0"/>
                <a:ea typeface="ＭＳ Ｐゴシック" charset="0"/>
                <a:sym typeface="Source Sans Pro ExtraLight" charset="0"/>
              </a:rPr>
              <a:t>And</a:t>
            </a:r>
          </a:p>
          <a:p>
            <a:r>
              <a:rPr lang="en-US" sz="14400" i="1" u="sng" dirty="0" err="1" smtClean="0">
                <a:solidFill>
                  <a:schemeClr val="tx1"/>
                </a:solidFill>
                <a:latin typeface="Algerian" pitchFamily="82" charset="0"/>
                <a:ea typeface="ＭＳ Ｐゴシック" charset="0"/>
                <a:sym typeface="Source Sans Pro ExtraLight" charset="0"/>
              </a:rPr>
              <a:t>Haloarenes</a:t>
            </a:r>
            <a:endParaRPr lang="en-US" sz="14400" i="1" u="sng" dirty="0" smtClean="0">
              <a:solidFill>
                <a:schemeClr val="tx1"/>
              </a:solidFill>
              <a:latin typeface="Algerian" pitchFamily="82" charset="0"/>
              <a:ea typeface="ＭＳ Ｐゴシック" charset="0"/>
              <a:sym typeface="Source Sans Pro ExtraLight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8382000" y="-401003"/>
            <a:ext cx="23442508" cy="13946505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8763000"/>
            <a:ext cx="1335134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ASST.PROF.LALITA A. PATIL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 CO-OP SOCIETY SCI.SR.COLLEGE,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SHAHADA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1747121"/>
      </p:ext>
    </p:extLst>
  </p:cSld>
  <p:clrMapOvr>
    <a:masterClrMapping/>
  </p:clrMapOvr>
  <p:transition spd="slow">
    <p:comb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843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8436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032000" y="358777"/>
            <a:ext cx="20218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 - </a:t>
            </a:r>
            <a:r>
              <a:rPr lang="en-US" sz="5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RATE OF REACTION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219200" y="1371600"/>
            <a:ext cx="23164800" cy="119323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Basics	</a:t>
            </a:r>
            <a:r>
              <a:rPr lang="en-GB" sz="3200" b="1" dirty="0">
                <a:latin typeface="Arial" charset="0"/>
              </a:rPr>
              <a:t>An important reaction step is the breaking of the carbon-halogen (C-X) bond</a:t>
            </a:r>
          </a:p>
          <a:p>
            <a:pPr>
              <a:spcAft>
                <a:spcPts val="1905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	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The rate of reaction depends on the strength of the C-X bond</a:t>
            </a:r>
          </a:p>
          <a:p>
            <a:pPr>
              <a:lnSpc>
                <a:spcPct val="130000"/>
              </a:lnSpc>
              <a:spcAft>
                <a:spcPts val="1190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		</a:t>
            </a:r>
            <a:r>
              <a:rPr lang="en-GB" sz="3200" b="1" dirty="0">
                <a:latin typeface="Arial" charset="0"/>
              </a:rPr>
              <a:t>C-I        	238 kJmol</a:t>
            </a:r>
            <a:r>
              <a:rPr lang="en-GB" sz="3200" b="1" baseline="30000" dirty="0">
                <a:latin typeface="Arial" charset="0"/>
              </a:rPr>
              <a:t>-1	</a:t>
            </a: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weakest - easiest to break</a:t>
            </a:r>
          </a:p>
          <a:p>
            <a:pPr>
              <a:spcAft>
                <a:spcPts val="1190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		C-Br     	276 kJmol</a:t>
            </a:r>
            <a:r>
              <a:rPr lang="en-GB" sz="3200" b="1" baseline="30000" dirty="0">
                <a:latin typeface="Arial" charset="0"/>
              </a:rPr>
              <a:t>-1</a:t>
            </a:r>
          </a:p>
          <a:p>
            <a:pPr>
              <a:spcAft>
                <a:spcPts val="1190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		C-</a:t>
            </a:r>
            <a:r>
              <a:rPr lang="en-GB" sz="3200" b="1" dirty="0" err="1">
                <a:latin typeface="Arial" charset="0"/>
              </a:rPr>
              <a:t>Cl</a:t>
            </a:r>
            <a:r>
              <a:rPr lang="en-GB" sz="3200" b="1" dirty="0">
                <a:latin typeface="Arial" charset="0"/>
              </a:rPr>
              <a:t>     	338 kJmol</a:t>
            </a:r>
            <a:r>
              <a:rPr lang="en-GB" sz="3200" b="1" baseline="30000" dirty="0">
                <a:latin typeface="Arial" charset="0"/>
              </a:rPr>
              <a:t>-1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		C-F	484 kJmol</a:t>
            </a:r>
            <a:r>
              <a:rPr lang="en-GB" sz="3200" b="1" baseline="30000" dirty="0">
                <a:latin typeface="Arial" charset="0"/>
              </a:rPr>
              <a:t>-1</a:t>
            </a:r>
            <a:r>
              <a:rPr lang="en-GB" sz="3200" b="1" dirty="0">
                <a:latin typeface="Arial" charset="0"/>
              </a:rPr>
              <a:t>	</a:t>
            </a: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strongest - hardest to break</a:t>
            </a:r>
            <a:r>
              <a:rPr lang="en-GB" sz="3200" b="1" dirty="0">
                <a:latin typeface="Arial" charset="0"/>
              </a:rPr>
              <a:t>	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Experiment       </a:t>
            </a:r>
            <a:r>
              <a:rPr lang="en-GB" sz="3200" b="1" dirty="0">
                <a:latin typeface="Arial" charset="0"/>
              </a:rPr>
              <a:t>Water is a poor </a:t>
            </a:r>
            <a:r>
              <a:rPr lang="en-GB" sz="3200" b="1" dirty="0" err="1">
                <a:latin typeface="Arial" charset="0"/>
              </a:rPr>
              <a:t>nucleophile</a:t>
            </a:r>
            <a:r>
              <a:rPr lang="en-GB" sz="3200" b="1" dirty="0">
                <a:latin typeface="Arial" charset="0"/>
              </a:rPr>
              <a:t> but it can slowly displace halide ions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 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	           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Br(l)   +    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O(l)   ——&gt;    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OH(l)   +   H</a:t>
            </a:r>
            <a:r>
              <a:rPr lang="en-GB" sz="3200" b="1" baseline="30000" dirty="0">
                <a:solidFill>
                  <a:srgbClr val="003399"/>
                </a:solidFill>
                <a:latin typeface="Arial" charset="0"/>
              </a:rPr>
              <a:t>+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 (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  +  Br¯(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	</a:t>
            </a:r>
            <a:r>
              <a:rPr lang="en-GB" sz="3200" b="1" dirty="0">
                <a:latin typeface="Arial" charset="0"/>
              </a:rPr>
              <a:t>If aqueous silver nitrate is shaken with a </a:t>
            </a:r>
            <a:r>
              <a:rPr lang="en-GB" sz="3200" b="1" dirty="0" err="1">
                <a:latin typeface="Arial" charset="0"/>
              </a:rPr>
              <a:t>halogenoalkane</a:t>
            </a:r>
            <a:r>
              <a:rPr lang="en-GB" sz="3200" b="1" dirty="0">
                <a:latin typeface="Arial" charset="0"/>
              </a:rPr>
              <a:t> (they are immiscible)	the displaced halide combines with a silver ion to form a precipitate of a silver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	halide. The weaker the C-X bond the quicker the precipitate appears.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	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This form of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nucleophilic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substitution is known as S</a:t>
            </a:r>
            <a:r>
              <a:rPr lang="en-GB" sz="3200" b="1" baseline="-25000" dirty="0">
                <a:solidFill>
                  <a:srgbClr val="002060"/>
                </a:solidFill>
                <a:latin typeface="Arial" charset="0"/>
              </a:rPr>
              <a:t>N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2;  it is a bimolecular process.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	An alternative method involves the initial breaking of the C-X bond to form a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carbocation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,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	or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carbonium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ion, (a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unimolecular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process - S</a:t>
            </a:r>
            <a:r>
              <a:rPr lang="en-GB" sz="3200" b="1" baseline="-25000" dirty="0">
                <a:solidFill>
                  <a:srgbClr val="002060"/>
                </a:solidFill>
                <a:latin typeface="Arial" charset="0"/>
              </a:rPr>
              <a:t>N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1 mechanism), which is then attacked by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	the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nucleophile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. S</a:t>
            </a:r>
            <a:r>
              <a:rPr lang="en-GB" sz="3200" b="1" baseline="-25000" dirty="0">
                <a:solidFill>
                  <a:srgbClr val="002060"/>
                </a:solidFill>
                <a:latin typeface="Arial" charset="0"/>
              </a:rPr>
              <a:t>N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1 is favoured for tertiary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haloalkanes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where there is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steric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hindrance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	to the attack and a more stable tertiary, 3°, </a:t>
            </a:r>
            <a:r>
              <a:rPr lang="en-GB" sz="3200" b="1" dirty="0" err="1">
                <a:solidFill>
                  <a:srgbClr val="002060"/>
                </a:solidFill>
                <a:latin typeface="Arial" charset="0"/>
              </a:rPr>
              <a:t>carbocation</a:t>
            </a:r>
            <a:r>
              <a:rPr lang="en-GB" sz="3200" b="1" dirty="0">
                <a:solidFill>
                  <a:srgbClr val="002060"/>
                </a:solidFill>
                <a:latin typeface="Arial" charset="0"/>
              </a:rPr>
              <a:t> intermediate is formed.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9458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9460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19200" y="1371600"/>
            <a:ext cx="21805899" cy="11887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AQUEOUS</a:t>
            </a:r>
            <a:r>
              <a:rPr lang="en-GB" sz="4300" b="1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SODIUM HYDROXIDE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Reagent</a:t>
            </a:r>
            <a:r>
              <a:rPr lang="en-GB" sz="3800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Aqueous* </a:t>
            </a:r>
            <a:r>
              <a:rPr lang="en-GB" sz="3800" b="1" dirty="0">
                <a:latin typeface="Arial" charset="0"/>
              </a:rPr>
              <a:t>sodium </a:t>
            </a:r>
            <a:r>
              <a:rPr lang="en-GB" sz="3800" dirty="0">
                <a:latin typeface="Arial" charset="0"/>
              </a:rPr>
              <a:t>(or potassium)</a:t>
            </a:r>
            <a:r>
              <a:rPr lang="en-GB" sz="3800" b="1" dirty="0">
                <a:latin typeface="Arial" charset="0"/>
              </a:rPr>
              <a:t> hydroxide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Conditions</a:t>
            </a:r>
            <a:r>
              <a:rPr lang="en-GB" sz="3800" b="1" dirty="0">
                <a:latin typeface="Arial" charset="0"/>
              </a:rPr>
              <a:t>	Reflux in aqueous solution    (SOLVENT IS IMPORTANT)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Product</a:t>
            </a:r>
            <a:r>
              <a:rPr lang="en-GB" sz="3800" b="1" dirty="0">
                <a:latin typeface="Arial" charset="0"/>
              </a:rPr>
              <a:t>		Alcohol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	hydroxide ion (OH¯)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800" dirty="0">
                <a:latin typeface="Arial" charset="0"/>
              </a:rPr>
              <a:t>	         e.g.	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Br(l)   + 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NaOH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(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)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 ——&gt; 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OH(l)   +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NaBr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Mechanism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 smtClean="0">
                <a:solidFill>
                  <a:srgbClr val="003399"/>
                </a:solidFill>
                <a:latin typeface="Arial" charset="0"/>
              </a:rPr>
              <a:t>*</a:t>
            </a:r>
            <a:r>
              <a:rPr lang="en-GB" sz="3800" b="1" dirty="0" smtClean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WARNING     </a:t>
            </a:r>
            <a:r>
              <a:rPr lang="en-GB" sz="3800" b="1" dirty="0">
                <a:latin typeface="Arial" charset="0"/>
              </a:rPr>
              <a:t>It is important to quote the solvent when answering questions.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        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Elimination takes place when ethanol is the solvent</a:t>
            </a:r>
            <a:r>
              <a:rPr lang="en-GB" sz="3800" b="1" dirty="0">
                <a:latin typeface="Arial" charset="0"/>
              </a:rPr>
              <a:t>  - SEE LATER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         The reaction (and the one with water) is known as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HYDROLYSIS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9067" y="6607177"/>
            <a:ext cx="14986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810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048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0484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1168" y="1479551"/>
            <a:ext cx="21805899" cy="23538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AQUEOUS</a:t>
            </a:r>
            <a:r>
              <a:rPr lang="en-GB" sz="4300" b="1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SODIUM HYDROXIDE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ANIMATED MECHANISM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0969" y="4699000"/>
            <a:ext cx="149098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41167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150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1508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78101" y="11423651"/>
            <a:ext cx="21805899" cy="631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291168" y="1479550"/>
            <a:ext cx="21805899" cy="9176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POTASSIUM CYANIDE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Reagent</a:t>
            </a:r>
            <a:r>
              <a:rPr lang="en-GB" sz="3800" dirty="0">
                <a:latin typeface="Arial" charset="0"/>
              </a:rPr>
              <a:t>		</a:t>
            </a:r>
            <a:r>
              <a:rPr lang="en-GB" sz="3800" b="1" dirty="0">
                <a:latin typeface="Arial" charset="0"/>
              </a:rPr>
              <a:t>Aqueous, alcoholic potassium </a:t>
            </a:r>
            <a:r>
              <a:rPr lang="en-GB" sz="3800" dirty="0">
                <a:latin typeface="Arial" charset="0"/>
              </a:rPr>
              <a:t>(or sodium) </a:t>
            </a:r>
            <a:r>
              <a:rPr lang="en-GB" sz="3800" b="1" dirty="0">
                <a:latin typeface="Arial" charset="0"/>
              </a:rPr>
              <a:t>cyanide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Conditions</a:t>
            </a:r>
            <a:r>
              <a:rPr lang="en-GB" sz="3800" b="1" dirty="0">
                <a:latin typeface="Arial" charset="0"/>
              </a:rPr>
              <a:t>	Reflux in aqueous , alcoholic solution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Product</a:t>
            </a:r>
            <a:r>
              <a:rPr lang="en-GB" sz="3800" b="1" dirty="0">
                <a:latin typeface="Arial" charset="0"/>
              </a:rPr>
              <a:t>		</a:t>
            </a:r>
            <a:r>
              <a:rPr lang="en-GB" sz="3800" b="1" dirty="0" err="1">
                <a:latin typeface="Arial" charset="0"/>
              </a:rPr>
              <a:t>Nitrile</a:t>
            </a:r>
            <a:r>
              <a:rPr lang="en-GB" sz="3800" b="1" dirty="0">
                <a:latin typeface="Arial" charset="0"/>
              </a:rPr>
              <a:t> (cyanide)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	cyanide ion (CN¯)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800" dirty="0">
                <a:latin typeface="Arial" charset="0"/>
              </a:rPr>
              <a:t>	          e.g.	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   +    KCN 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/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alc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   ——&gt;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CN   +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KBr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Mechanism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7696200"/>
            <a:ext cx="15290800" cy="2647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2530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2532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78101" y="11423651"/>
            <a:ext cx="21805899" cy="631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21805899" cy="120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POTASSIUM CYANIDE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Reagent</a:t>
            </a:r>
            <a:r>
              <a:rPr lang="en-GB" sz="3200" dirty="0">
                <a:latin typeface="Arial" charset="0"/>
              </a:rPr>
              <a:t>		</a:t>
            </a:r>
            <a:r>
              <a:rPr lang="en-GB" sz="3200" b="1" dirty="0">
                <a:latin typeface="Arial" charset="0"/>
              </a:rPr>
              <a:t>Aqueous, alcoholic potassium </a:t>
            </a:r>
            <a:r>
              <a:rPr lang="en-GB" sz="3200" dirty="0">
                <a:latin typeface="Arial" charset="0"/>
              </a:rPr>
              <a:t>(or sodium) </a:t>
            </a:r>
            <a:r>
              <a:rPr lang="en-GB" sz="3200" b="1" dirty="0">
                <a:latin typeface="Arial" charset="0"/>
              </a:rPr>
              <a:t>cyanide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Conditions</a:t>
            </a:r>
            <a:r>
              <a:rPr lang="en-GB" sz="3200" b="1" dirty="0">
                <a:latin typeface="Arial" charset="0"/>
              </a:rPr>
              <a:t>	Reflux in aqueous , alcoholic solution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Product</a:t>
            </a:r>
            <a:r>
              <a:rPr lang="en-GB" sz="3200" b="1" dirty="0">
                <a:latin typeface="Arial" charset="0"/>
              </a:rPr>
              <a:t>		</a:t>
            </a:r>
            <a:r>
              <a:rPr lang="en-GB" sz="3200" b="1" dirty="0" err="1">
                <a:latin typeface="Arial" charset="0"/>
              </a:rPr>
              <a:t>Nitrile</a:t>
            </a:r>
            <a:r>
              <a:rPr lang="en-GB" sz="3200" b="1" dirty="0">
                <a:latin typeface="Arial" charset="0"/>
              </a:rPr>
              <a:t> (cyanide)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200" b="1" dirty="0">
                <a:latin typeface="Arial" charset="0"/>
              </a:rPr>
              <a:t>	cyanide ion (CN¯)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200" dirty="0">
                <a:latin typeface="Arial" charset="0"/>
              </a:rPr>
              <a:t>	          e.g.	 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Br   +    KCN (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/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alc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   ——&gt;   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CN   +   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KBr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(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b="1" dirty="0">
              <a:solidFill>
                <a:srgbClr val="003399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Mechanism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 smtClean="0">
                <a:solidFill>
                  <a:srgbClr val="CC0000"/>
                </a:solidFill>
                <a:latin typeface="Arial" charset="0"/>
              </a:rPr>
              <a:t>Importance</a:t>
            </a:r>
            <a:r>
              <a:rPr lang="en-GB" sz="3200" dirty="0" smtClean="0">
                <a:latin typeface="Arial" charset="0"/>
              </a:rPr>
              <a:t>	</a:t>
            </a:r>
            <a:r>
              <a:rPr lang="en-GB" sz="3200" b="1" dirty="0" smtClean="0">
                <a:latin typeface="Arial" charset="0"/>
              </a:rPr>
              <a:t>extends the carbon chain by one carbon atom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 smtClean="0">
                <a:latin typeface="Arial" charset="0"/>
              </a:rPr>
              <a:t>		the CN group can be converted to carboxylic acids or amines.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 smtClean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 smtClean="0">
                <a:solidFill>
                  <a:srgbClr val="CC0000"/>
                </a:solidFill>
                <a:latin typeface="Arial" charset="0"/>
              </a:rPr>
              <a:t>Hydrolysis	     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CN    +    2H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O    ———&gt;    C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COOH   +    NH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3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 smtClean="0">
                <a:latin typeface="Arial" charset="0"/>
              </a:rPr>
              <a:t> 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 smtClean="0">
                <a:solidFill>
                  <a:srgbClr val="CC0000"/>
                </a:solidFill>
                <a:latin typeface="Arial" charset="0"/>
              </a:rPr>
              <a:t>Reduction</a:t>
            </a:r>
            <a:r>
              <a:rPr lang="en-GB" sz="3200" dirty="0" smtClean="0">
                <a:latin typeface="Arial" charset="0"/>
              </a:rPr>
              <a:t>	     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CN   +   4[H]    ———&gt;   C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200" b="1" dirty="0" smtClean="0">
                <a:solidFill>
                  <a:srgbClr val="000099"/>
                </a:solidFill>
                <a:latin typeface="Arial" charset="0"/>
              </a:rPr>
              <a:t>NH</a:t>
            </a:r>
            <a:r>
              <a:rPr lang="en-GB" sz="3200" b="1" baseline="-25000" dirty="0" smtClean="0">
                <a:solidFill>
                  <a:srgbClr val="000099"/>
                </a:solidFill>
                <a:latin typeface="Arial" charset="0"/>
              </a:rPr>
              <a:t>2</a:t>
            </a:r>
            <a:endParaRPr lang="en-GB" sz="3200" b="1" baseline="-250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6400800"/>
            <a:ext cx="15290800" cy="2647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355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3556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78101" y="11423651"/>
            <a:ext cx="21805899" cy="631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91168" y="1479551"/>
            <a:ext cx="21805899" cy="23538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POTASSIUM CYANIDE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ANIMATED MECHANISM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600" y="4699000"/>
            <a:ext cx="152908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4578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4580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291168" y="1479551"/>
            <a:ext cx="21805899" cy="11798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AMMONIA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Reagent</a:t>
            </a:r>
            <a:r>
              <a:rPr lang="en-GB" sz="3800" dirty="0">
                <a:latin typeface="Arial" charset="0"/>
              </a:rPr>
              <a:t>		</a:t>
            </a:r>
            <a:r>
              <a:rPr lang="en-GB" sz="3800" b="1" dirty="0">
                <a:latin typeface="Arial" charset="0"/>
              </a:rPr>
              <a:t>Aqueous, alcoholic ammonia (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in EXCESS</a:t>
            </a:r>
            <a:r>
              <a:rPr lang="en-GB" sz="3800" b="1" dirty="0">
                <a:latin typeface="Arial" charset="0"/>
              </a:rPr>
              <a:t>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Conditions</a:t>
            </a:r>
            <a:r>
              <a:rPr lang="en-GB" sz="3800" b="1" dirty="0">
                <a:latin typeface="Arial" charset="0"/>
              </a:rPr>
              <a:t>	Reflux in aqueous , alcoholic solution under pressure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Product</a:t>
            </a:r>
            <a:r>
              <a:rPr lang="en-GB" sz="3800" b="1" dirty="0">
                <a:latin typeface="Arial" charset="0"/>
              </a:rPr>
              <a:t>		Amine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	Ammonia (NH</a:t>
            </a:r>
            <a:r>
              <a:rPr lang="en-GB" sz="3800" b="1" baseline="-25000" dirty="0">
                <a:latin typeface="Arial" charset="0"/>
              </a:rPr>
              <a:t>3</a:t>
            </a:r>
            <a:r>
              <a:rPr lang="en-GB" sz="3800" b="1" dirty="0">
                <a:latin typeface="Arial" charset="0"/>
              </a:rPr>
              <a:t>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800" dirty="0">
                <a:latin typeface="Arial" charset="0"/>
              </a:rPr>
              <a:t>	        e.g.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  +   2NH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/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alc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   ——&gt;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+   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4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</a:t>
            </a:r>
            <a:r>
              <a:rPr lang="en-GB" sz="3800" dirty="0">
                <a:solidFill>
                  <a:srgbClr val="003399"/>
                </a:solidFill>
                <a:latin typeface="Arial" charset="0"/>
              </a:rPr>
              <a:t>(</a:t>
            </a:r>
            <a:r>
              <a:rPr lang="en-GB" sz="3800" dirty="0" err="1">
                <a:solidFill>
                  <a:srgbClr val="003399"/>
                </a:solidFill>
                <a:latin typeface="Arial" charset="0"/>
              </a:rPr>
              <a:t>i</a:t>
            </a:r>
            <a:r>
              <a:rPr lang="en-GB" sz="3800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   +    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/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alc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    ——&gt;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+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HBr</a:t>
            </a: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</a:t>
            </a:r>
            <a:r>
              <a:rPr lang="en-GB" sz="3800" dirty="0">
                <a:solidFill>
                  <a:srgbClr val="003399"/>
                </a:solidFill>
                <a:latin typeface="Arial" charset="0"/>
              </a:rPr>
              <a:t>(ii)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HBr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 +   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/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alc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     ——&gt;    NH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4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Mechanism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smtClean="0">
                <a:solidFill>
                  <a:srgbClr val="CC0000"/>
                </a:solidFill>
                <a:latin typeface="Arial" charset="0"/>
              </a:rPr>
              <a:t>Notes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</a:t>
            </a:r>
            <a:r>
              <a:rPr lang="en-GB" sz="3800" dirty="0">
                <a:latin typeface="Arial" charset="0"/>
              </a:rPr>
              <a:t>	</a:t>
            </a:r>
            <a:r>
              <a:rPr lang="en-GB" sz="3800" b="1" dirty="0">
                <a:latin typeface="Arial" charset="0"/>
              </a:rPr>
              <a:t>The equation shows two ammonia molecules.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	The second one ensures that a salt is not formed.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8468" y="8502650"/>
            <a:ext cx="14605000" cy="270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560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5604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90600" y="1524000"/>
            <a:ext cx="21805899" cy="11360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AMMONIA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Why excess ammonia?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The second ammonia molecule ensures the removal of </a:t>
            </a:r>
            <a:r>
              <a:rPr lang="en-GB" sz="3200" b="1" dirty="0" err="1">
                <a:latin typeface="Arial" charset="0"/>
              </a:rPr>
              <a:t>HBr</a:t>
            </a:r>
            <a:r>
              <a:rPr lang="en-GB" sz="3200" b="1" dirty="0">
                <a:latin typeface="Arial" charset="0"/>
              </a:rPr>
              <a:t> which would lead to the formation of a salt.  A large excess ammonia ensures that further substitution doesn’t take place - see below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CC0000"/>
                </a:solidFill>
                <a:latin typeface="Arial" charset="0"/>
              </a:rPr>
              <a:t>Problem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latin typeface="Arial" charset="0"/>
              </a:rPr>
              <a:t>Amines are also </a:t>
            </a:r>
            <a:r>
              <a:rPr lang="en-GB" sz="3200" b="1" dirty="0" err="1">
                <a:latin typeface="Arial" charset="0"/>
              </a:rPr>
              <a:t>nucleophiles</a:t>
            </a:r>
            <a:r>
              <a:rPr lang="en-GB" sz="3200" b="1" dirty="0">
                <a:latin typeface="Arial" charset="0"/>
              </a:rPr>
              <a:t> (lone pair on N) and can attack another molecule of </a:t>
            </a:r>
            <a:r>
              <a:rPr lang="en-GB" sz="3200" b="1" dirty="0" err="1">
                <a:latin typeface="Arial" charset="0"/>
              </a:rPr>
              <a:t>halogenoalkane</a:t>
            </a:r>
            <a:r>
              <a:rPr lang="en-GB" sz="3200" b="1" dirty="0">
                <a:latin typeface="Arial" charset="0"/>
              </a:rPr>
              <a:t> to produce a 2° amine.  This too is a </a:t>
            </a:r>
            <a:r>
              <a:rPr lang="en-GB" sz="3200" b="1" dirty="0" err="1">
                <a:latin typeface="Arial" charset="0"/>
              </a:rPr>
              <a:t>nucleophile</a:t>
            </a:r>
            <a:r>
              <a:rPr lang="en-GB" sz="3200" b="1" dirty="0">
                <a:latin typeface="Arial" charset="0"/>
              </a:rPr>
              <a:t> and can react further producing a 3° amine  and, eventually an ionic </a:t>
            </a:r>
            <a:r>
              <a:rPr lang="en-GB" sz="3200" b="1" dirty="0" err="1">
                <a:latin typeface="Arial" charset="0"/>
              </a:rPr>
              <a:t>quarternary</a:t>
            </a:r>
            <a:r>
              <a:rPr lang="en-GB" sz="3200" b="1" dirty="0">
                <a:latin typeface="Arial" charset="0"/>
              </a:rPr>
              <a:t> ammonium salt.</a:t>
            </a:r>
          </a:p>
          <a:p>
            <a:pPr>
              <a:lnSpc>
                <a:spcPct val="7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lnSpc>
                <a:spcPct val="7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   +   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Br    ——&gt;   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HBr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   +   (C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NH</a:t>
            </a:r>
            <a:r>
              <a:rPr lang="en-GB" sz="3200" dirty="0">
                <a:latin typeface="Arial" charset="0"/>
              </a:rPr>
              <a:t>      	</a:t>
            </a:r>
            <a:r>
              <a:rPr lang="en-GB" sz="3200" dirty="0" err="1">
                <a:latin typeface="Arial" charset="0"/>
              </a:rPr>
              <a:t>diethylamine</a:t>
            </a:r>
            <a:r>
              <a:rPr lang="en-GB" sz="3200" dirty="0">
                <a:latin typeface="Arial" charset="0"/>
              </a:rPr>
              <a:t>,  a 2° amine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(C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NH   +  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Br   ——&gt;   </a:t>
            </a:r>
            <a:r>
              <a:rPr lang="en-GB" sz="3200" b="1" dirty="0" err="1">
                <a:solidFill>
                  <a:srgbClr val="003399"/>
                </a:solidFill>
                <a:latin typeface="Arial" charset="0"/>
              </a:rPr>
              <a:t>HBr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   +   (C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</a:t>
            </a:r>
            <a:r>
              <a:rPr lang="en-GB" sz="3200" dirty="0">
                <a:latin typeface="Arial" charset="0"/>
              </a:rPr>
              <a:t>         	</a:t>
            </a:r>
            <a:r>
              <a:rPr lang="en-GB" sz="3200" dirty="0" err="1">
                <a:latin typeface="Arial" charset="0"/>
              </a:rPr>
              <a:t>triethylamine</a:t>
            </a:r>
            <a:r>
              <a:rPr lang="en-GB" sz="3200" dirty="0">
                <a:latin typeface="Arial" charset="0"/>
              </a:rPr>
              <a:t>,  a 3° amine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(C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   +    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Br   ——&gt;   (C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200" b="1" baseline="-25000" dirty="0">
                <a:solidFill>
                  <a:srgbClr val="003399"/>
                </a:solidFill>
                <a:latin typeface="Arial" charset="0"/>
              </a:rPr>
              <a:t>4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N</a:t>
            </a:r>
            <a:r>
              <a:rPr lang="en-GB" sz="3200" b="1" baseline="30000" dirty="0">
                <a:solidFill>
                  <a:srgbClr val="003399"/>
                </a:solidFill>
                <a:latin typeface="Arial" charset="0"/>
              </a:rPr>
              <a:t>+</a:t>
            </a:r>
            <a:r>
              <a:rPr lang="en-GB" sz="3200" b="1" dirty="0">
                <a:solidFill>
                  <a:srgbClr val="003399"/>
                </a:solidFill>
                <a:latin typeface="Arial" charset="0"/>
              </a:rPr>
              <a:t> Br¯</a:t>
            </a:r>
            <a:r>
              <a:rPr lang="en-GB" sz="3200" dirty="0">
                <a:latin typeface="Arial" charset="0"/>
              </a:rPr>
              <a:t>   	          </a:t>
            </a:r>
            <a:r>
              <a:rPr lang="en-GB" sz="3200" dirty="0" err="1">
                <a:latin typeface="Arial" charset="0"/>
              </a:rPr>
              <a:t>tetraethylammonium</a:t>
            </a:r>
            <a:r>
              <a:rPr lang="en-GB" sz="3200" dirty="0">
                <a:latin typeface="Arial" charset="0"/>
              </a:rPr>
              <a:t> bromide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200" dirty="0">
                <a:latin typeface="Arial" charset="0"/>
              </a:rPr>
              <a:t>						a quaternary (4°) salt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200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662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6628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91168" y="1479550"/>
            <a:ext cx="21805899" cy="467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WATER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1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Details 		</a:t>
            </a:r>
            <a:r>
              <a:rPr lang="en-GB" sz="3800" b="1" dirty="0">
                <a:latin typeface="Arial" charset="0"/>
              </a:rPr>
              <a:t>A similar reaction to that with OH¯ takes place with water.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It is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slower as water is a poor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800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Br(l)   +   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O(l)   ——&gt; 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5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OH(l)   + 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HBr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(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aq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7650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7652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ELIMINATION v. SUBSTITUTION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80533" y="1479550"/>
            <a:ext cx="23164800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The products of reactions between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haloalkanes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 and OH¯ are influenced by the solvent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97868" y="2590801"/>
            <a:ext cx="17166168" cy="2638426"/>
            <a:chOff x="968" y="816"/>
            <a:chExt cx="4055" cy="831"/>
          </a:xfrm>
        </p:grpSpPr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968" y="816"/>
              <a:ext cx="840" cy="19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SOLVENT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1808" y="816"/>
              <a:ext cx="1102" cy="19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2381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ROLE OF OH</a:t>
              </a:r>
              <a:r>
                <a:rPr lang="en-US" sz="3800" b="1" baseline="30000" dirty="0">
                  <a:latin typeface="Arial" charset="0"/>
                </a:rPr>
                <a:t>–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910" y="816"/>
              <a:ext cx="1120" cy="19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MECHANISM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4030" y="816"/>
              <a:ext cx="994" cy="19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PRODUCT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968" y="1008"/>
              <a:ext cx="840" cy="320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WATER</a:t>
              </a: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1808" y="1008"/>
              <a:ext cx="1102" cy="320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NUCLEOPHILE</a:t>
              </a:r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2910" y="1008"/>
              <a:ext cx="1120" cy="320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SUBSTITUTION</a:t>
              </a: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4030" y="1008"/>
              <a:ext cx="994" cy="320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ALCOHOL</a:t>
              </a: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968" y="1328"/>
              <a:ext cx="840" cy="32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ALCOHOL</a:t>
              </a:r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1808" y="1328"/>
              <a:ext cx="1102" cy="32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BASE</a:t>
              </a: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2910" y="1328"/>
              <a:ext cx="1120" cy="32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ELIMINATION</a:t>
              </a: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4030" y="1328"/>
              <a:ext cx="994" cy="32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 anchorCtr="1"/>
            <a:lstStyle/>
            <a:p>
              <a:pPr>
                <a:spcBef>
                  <a:spcPts val="2083"/>
                </a:spcBef>
                <a:tabLst>
                  <a:tab pos="0" algn="l"/>
                  <a:tab pos="2177095" algn="l"/>
                  <a:tab pos="4354190" algn="l"/>
                  <a:tab pos="6531285" algn="l"/>
                  <a:tab pos="8708380" algn="l"/>
                  <a:tab pos="10885475" algn="l"/>
                  <a:tab pos="13062570" algn="l"/>
                  <a:tab pos="15239665" algn="l"/>
                  <a:tab pos="17416760" algn="l"/>
                  <a:tab pos="19593855" algn="l"/>
                  <a:tab pos="21770950" algn="l"/>
                  <a:tab pos="23948045" algn="l"/>
                </a:tabLst>
              </a:pPr>
              <a:r>
                <a:rPr lang="en-US" sz="3300" b="1" dirty="0">
                  <a:latin typeface="Arial" charset="0"/>
                </a:rPr>
                <a:t>ALKENE</a:t>
              </a:r>
            </a:p>
          </p:txBody>
        </p:sp>
      </p:grp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762000" y="5417480"/>
            <a:ext cx="22733000" cy="8298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2381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Modes of attack</a:t>
            </a:r>
          </a:p>
          <a:p>
            <a:pPr>
              <a:spcAft>
                <a:spcPts val="714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Aqueous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soln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</a:t>
            </a:r>
            <a:r>
              <a:rPr lang="en-GB" sz="3800" b="1" dirty="0">
                <a:latin typeface="Arial" charset="0"/>
              </a:rPr>
              <a:t>OH¯ attacks the slightly positive carbon bonded to the halogen.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OH¯ acts as a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Alcoholic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soln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</a:t>
            </a:r>
            <a:r>
              <a:rPr lang="en-GB" sz="3800" b="1" dirty="0">
                <a:latin typeface="Arial" charset="0"/>
              </a:rPr>
              <a:t>OH¯ attacks one of the hydrogen atoms on a carbon atom adjacent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the carbon bonded to the halogen.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OH¯ acts as a base</a:t>
            </a:r>
            <a:r>
              <a:rPr lang="en-GB" sz="3800" b="1" dirty="0">
                <a:latin typeface="Arial" charset="0"/>
              </a:rPr>
              <a:t> (A BASE IS A PROTON ACCEPTOR)</a:t>
            </a:r>
          </a:p>
          <a:p>
            <a:pPr>
              <a:lnSpc>
                <a:spcPct val="6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    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Both reactions take place at the same time but by varying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   the solvent you can influence which mechanism dominates.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21920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1371600" y="0"/>
            <a:ext cx="216154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6000" u="sng" dirty="0">
                <a:solidFill>
                  <a:srgbClr val="7030A0"/>
                </a:solidFill>
                <a:latin typeface="Algerian" pitchFamily="82" charset="0"/>
                <a:ea typeface="ＭＳ Ｐゴシック" charset="0"/>
                <a:sym typeface="Source Sans Pro Bold" charset="0"/>
              </a:rPr>
              <a:t>The Introduction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 rot="10800000" flipH="1">
            <a:off x="1384300" y="14224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172" name="Oval 4"/>
          <p:cNvSpPr>
            <a:spLocks/>
          </p:cNvSpPr>
          <p:nvPr/>
        </p:nvSpPr>
        <p:spPr bwMode="auto">
          <a:xfrm>
            <a:off x="11353800" y="533400"/>
            <a:ext cx="2895600" cy="1752600"/>
          </a:xfrm>
          <a:custGeom>
            <a:avLst/>
            <a:gdLst>
              <a:gd name="T0" fmla="*/ 1206500 w 1574800"/>
              <a:gd name="T1" fmla="*/ 1590 h 1066800"/>
              <a:gd name="T2" fmla="*/ 1574800 w 1574800"/>
              <a:gd name="T3" fmla="*/ 369644 h 1066800"/>
              <a:gd name="T4" fmla="*/ 1466927 w 1574800"/>
              <a:gd name="T5" fmla="*/ 629898 h 1066800"/>
              <a:gd name="T6" fmla="*/ 1465995 w 1574800"/>
              <a:gd name="T7" fmla="*/ 630666 h 1066800"/>
              <a:gd name="T8" fmla="*/ 1212850 w 1574800"/>
              <a:gd name="T9" fmla="*/ 1066800 h 1066800"/>
              <a:gd name="T10" fmla="*/ 1212850 w 1574800"/>
              <a:gd name="T11" fmla="*/ 737058 h 1066800"/>
              <a:gd name="T12" fmla="*/ 1206500 w 1574800"/>
              <a:gd name="T13" fmla="*/ 737698 h 1066800"/>
              <a:gd name="T14" fmla="*/ 838200 w 1574800"/>
              <a:gd name="T15" fmla="*/ 369644 h 1066800"/>
              <a:gd name="T16" fmla="*/ 1206500 w 1574800"/>
              <a:gd name="T17" fmla="*/ 1590 h 1066800"/>
              <a:gd name="T18" fmla="*/ 367507 w 1574800"/>
              <a:gd name="T19" fmla="*/ 0 h 1066800"/>
              <a:gd name="T20" fmla="*/ 735014 w 1574800"/>
              <a:gd name="T21" fmla="*/ 368054 h 1066800"/>
              <a:gd name="T22" fmla="*/ 672250 w 1574800"/>
              <a:gd name="T23" fmla="*/ 573837 h 1066800"/>
              <a:gd name="T24" fmla="*/ 629362 w 1574800"/>
              <a:gd name="T25" fmla="*/ 625894 h 1066800"/>
              <a:gd name="T26" fmla="*/ 373063 w 1574800"/>
              <a:gd name="T27" fmla="*/ 1065210 h 1066800"/>
              <a:gd name="T28" fmla="*/ 373063 w 1574800"/>
              <a:gd name="T29" fmla="*/ 735547 h 1066800"/>
              <a:gd name="T30" fmla="*/ 367507 w 1574800"/>
              <a:gd name="T31" fmla="*/ 736108 h 1066800"/>
              <a:gd name="T32" fmla="*/ 0 w 1574800"/>
              <a:gd name="T33" fmla="*/ 368054 h 1066800"/>
              <a:gd name="T34" fmla="*/ 367507 w 1574800"/>
              <a:gd name="T35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74800" h="1066800">
                <a:moveTo>
                  <a:pt x="1206500" y="1590"/>
                </a:moveTo>
                <a:cubicBezTo>
                  <a:pt x="1409906" y="1590"/>
                  <a:pt x="1574800" y="166373"/>
                  <a:pt x="1574800" y="369644"/>
                </a:cubicBezTo>
                <a:cubicBezTo>
                  <a:pt x="1574800" y="471280"/>
                  <a:pt x="1533576" y="563293"/>
                  <a:pt x="1466927" y="629898"/>
                </a:cubicBezTo>
                <a:lnTo>
                  <a:pt x="1465995" y="630666"/>
                </a:lnTo>
                <a:lnTo>
                  <a:pt x="1212850" y="1066800"/>
                </a:lnTo>
                <a:lnTo>
                  <a:pt x="1212850" y="737058"/>
                </a:lnTo>
                <a:lnTo>
                  <a:pt x="1206500" y="737698"/>
                </a:lnTo>
                <a:cubicBezTo>
                  <a:pt x="1003094" y="737698"/>
                  <a:pt x="838200" y="572915"/>
                  <a:pt x="838200" y="369644"/>
                </a:cubicBezTo>
                <a:cubicBezTo>
                  <a:pt x="838200" y="166373"/>
                  <a:pt x="1003094" y="1590"/>
                  <a:pt x="1206500" y="1590"/>
                </a:cubicBezTo>
                <a:close/>
                <a:moveTo>
                  <a:pt x="367507" y="0"/>
                </a:moveTo>
                <a:cubicBezTo>
                  <a:pt x="570476" y="0"/>
                  <a:pt x="735014" y="164783"/>
                  <a:pt x="735014" y="368054"/>
                </a:cubicBezTo>
                <a:cubicBezTo>
                  <a:pt x="735014" y="444281"/>
                  <a:pt x="711876" y="515095"/>
                  <a:pt x="672250" y="573837"/>
                </a:cubicBezTo>
                <a:lnTo>
                  <a:pt x="629362" y="625894"/>
                </a:lnTo>
                <a:lnTo>
                  <a:pt x="373063" y="1065210"/>
                </a:lnTo>
                <a:lnTo>
                  <a:pt x="373063" y="735547"/>
                </a:lnTo>
                <a:lnTo>
                  <a:pt x="367507" y="736108"/>
                </a:lnTo>
                <a:cubicBezTo>
                  <a:pt x="164538" y="736108"/>
                  <a:pt x="0" y="571325"/>
                  <a:pt x="0" y="368054"/>
                </a:cubicBezTo>
                <a:cubicBezTo>
                  <a:pt x="0" y="164783"/>
                  <a:pt x="164538" y="0"/>
                  <a:pt x="367507" y="0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177" name="Rectangle 9"/>
          <p:cNvSpPr>
            <a:spLocks/>
          </p:cNvSpPr>
          <p:nvPr/>
        </p:nvSpPr>
        <p:spPr bwMode="auto">
          <a:xfrm>
            <a:off x="0" y="2286000"/>
            <a:ext cx="24384000" cy="108966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r>
              <a:rPr lang="en-US" sz="5500" dirty="0" smtClean="0"/>
              <a:t> </a:t>
            </a:r>
            <a:r>
              <a:rPr lang="en-US" sz="6000" b="1" dirty="0" smtClean="0"/>
              <a:t>The replacement of hydrogen atom(s) in a hydrocarbon, aliphatic or aromatic, by halogen atom(s) results in the formation of </a:t>
            </a:r>
          </a:p>
          <a:p>
            <a:r>
              <a:rPr lang="en-US" sz="6000" b="1" dirty="0" smtClean="0"/>
              <a:t>alkyl halide (</a:t>
            </a:r>
            <a:r>
              <a:rPr lang="en-US" sz="6000" b="1" dirty="0" err="1" smtClean="0"/>
              <a:t>haloalkane</a:t>
            </a:r>
            <a:r>
              <a:rPr lang="en-US" sz="6000" b="1" dirty="0" smtClean="0"/>
              <a:t>) and aryl halide (</a:t>
            </a:r>
            <a:r>
              <a:rPr lang="en-US" sz="6000" b="1" dirty="0" err="1" smtClean="0"/>
              <a:t>haloarene</a:t>
            </a:r>
            <a:r>
              <a:rPr lang="en-US" sz="6000" b="1" dirty="0" smtClean="0"/>
              <a:t>), respectively The compounds containing more than one halogen atoms are commonly called as </a:t>
            </a:r>
            <a:r>
              <a:rPr lang="en-US" sz="6000" b="1" dirty="0" err="1" smtClean="0"/>
              <a:t>polyhaloalkanes</a:t>
            </a:r>
            <a:r>
              <a:rPr lang="en-US" sz="6000" b="1" dirty="0" smtClean="0"/>
              <a:t>, or </a:t>
            </a:r>
            <a:r>
              <a:rPr lang="en-US" sz="6000" b="1" dirty="0" err="1" smtClean="0"/>
              <a:t>polyhaloarenes</a:t>
            </a:r>
            <a:r>
              <a:rPr lang="en-US" sz="6000" b="1" dirty="0" smtClean="0"/>
              <a:t> depending </a:t>
            </a:r>
          </a:p>
          <a:p>
            <a:r>
              <a:rPr lang="en-US" sz="6000" b="1" dirty="0" smtClean="0"/>
              <a:t>upon the hydrocarbon residue in the molecule. </a:t>
            </a:r>
            <a:r>
              <a:rPr lang="en-US" sz="6000" b="1" dirty="0" err="1" smtClean="0"/>
              <a:t>Haloalkanes</a:t>
            </a:r>
            <a:r>
              <a:rPr lang="en-US" sz="6000" b="1" dirty="0" smtClean="0"/>
              <a:t> and </a:t>
            </a:r>
            <a:r>
              <a:rPr lang="en-US" sz="6000" b="1" dirty="0" err="1" smtClean="0"/>
              <a:t>haloarenes</a:t>
            </a:r>
            <a:r>
              <a:rPr lang="en-US" sz="6000" b="1" dirty="0" smtClean="0"/>
              <a:t> are important intermediates in synthetic organic </a:t>
            </a:r>
          </a:p>
          <a:p>
            <a:r>
              <a:rPr lang="en-US" sz="6000" b="1" dirty="0" smtClean="0"/>
              <a:t>chemistry due to, (</a:t>
            </a:r>
            <a:r>
              <a:rPr lang="en-US" sz="6000" b="1" dirty="0" err="1" smtClean="0"/>
              <a:t>i</a:t>
            </a:r>
            <a:r>
              <a:rPr lang="en-US" sz="6000" b="1" dirty="0" smtClean="0"/>
              <a:t>) the greater ease with which these derivatives can be prepared. (ii) their high reactivity.</a:t>
            </a:r>
            <a:endParaRPr lang="en-US" sz="6000" b="1" dirty="0">
              <a:solidFill>
                <a:schemeClr val="tx1"/>
              </a:solidFill>
              <a:latin typeface="Agency FB" pitchFamily="34" charset="0"/>
              <a:ea typeface="ＭＳ Ｐゴシック" charset="0"/>
              <a:cs typeface="Source Sans Pro Semibold"/>
              <a:sym typeface="Source Sans Pro Bold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84300" y="12402616"/>
            <a:ext cx="6631236" cy="72008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867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8676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ELIMINATION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04335" y="1479550"/>
            <a:ext cx="23241000" cy="13023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Reagent</a:t>
            </a:r>
            <a:r>
              <a:rPr lang="en-GB" sz="3800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Alcoholic</a:t>
            </a:r>
            <a:r>
              <a:rPr lang="en-GB" sz="3800" b="1" dirty="0">
                <a:latin typeface="Arial" charset="0"/>
              </a:rPr>
              <a:t> sodium </a:t>
            </a:r>
            <a:r>
              <a:rPr lang="en-GB" sz="3800" dirty="0">
                <a:latin typeface="Arial" charset="0"/>
              </a:rPr>
              <a:t>(or potassium)</a:t>
            </a:r>
            <a:r>
              <a:rPr lang="en-GB" sz="3800" b="1" dirty="0">
                <a:latin typeface="Arial" charset="0"/>
              </a:rPr>
              <a:t> hydroxide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Conditions</a:t>
            </a:r>
            <a:r>
              <a:rPr lang="en-GB" sz="3800" b="1" dirty="0">
                <a:latin typeface="Arial" charset="0"/>
              </a:rPr>
              <a:t>	Reflux in alcoholic solution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Product</a:t>
            </a:r>
            <a:r>
              <a:rPr lang="en-GB" sz="3800" b="1" dirty="0">
                <a:latin typeface="Arial" charset="0"/>
              </a:rPr>
              <a:t>		</a:t>
            </a:r>
            <a:r>
              <a:rPr lang="en-GB" sz="3800" b="1" dirty="0" err="1">
                <a:latin typeface="Arial" charset="0"/>
              </a:rPr>
              <a:t>Alkene</a:t>
            </a: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Mechanism</a:t>
            </a:r>
            <a:r>
              <a:rPr lang="en-GB" sz="3800" b="1" dirty="0">
                <a:latin typeface="Arial" charset="0"/>
              </a:rPr>
              <a:t>	Elimination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Equation</a:t>
            </a:r>
            <a:r>
              <a:rPr lang="en-GB" sz="3800" b="1" dirty="0">
                <a:latin typeface="Arial" charset="0"/>
              </a:rPr>
              <a:t>	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7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Br   +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NaOH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(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alc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)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——&gt;  C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6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 +   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O   + 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NaBr</a:t>
            </a:r>
            <a:endParaRPr lang="en-GB" sz="3800" b="1" dirty="0">
              <a:solidFill>
                <a:srgbClr val="003399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Mechanism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the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OH¯ ion acts as a base</a:t>
            </a:r>
            <a:r>
              <a:rPr lang="en-GB" sz="3800" b="1" dirty="0">
                <a:latin typeface="Arial" charset="0"/>
              </a:rPr>
              <a:t> and picks up a proton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the proton comes from a carbon atom next to that bonded to the halogen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the electron pair left moves to form a second bond between the carbon atoms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the halogen is displaced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overall there is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ELIMINATION</a:t>
            </a:r>
            <a:r>
              <a:rPr lang="en-GB" sz="3800" b="1" dirty="0">
                <a:latin typeface="Arial" charset="0"/>
              </a:rPr>
              <a:t> of </a:t>
            </a:r>
            <a:r>
              <a:rPr lang="en-GB" sz="3800" b="1" dirty="0" err="1">
                <a:latin typeface="Arial" charset="0"/>
              </a:rPr>
              <a:t>HBr</a:t>
            </a:r>
            <a:r>
              <a:rPr lang="en-GB" sz="3800" b="1" dirty="0">
                <a:latin typeface="Arial" charset="0"/>
              </a:rPr>
              <a:t>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Complication</a:t>
            </a:r>
            <a:r>
              <a:rPr lang="en-GB" sz="3800" b="1" dirty="0">
                <a:latin typeface="Arial" charset="0"/>
              </a:rPr>
              <a:t>      With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unsymmetrical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halogenoalkanes</a:t>
            </a:r>
            <a:r>
              <a:rPr lang="en-GB" sz="3800" b="1" dirty="0">
                <a:latin typeface="Arial" charset="0"/>
              </a:rPr>
              <a:t>, you can get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mixture of products</a:t>
            </a: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0267" y="4870451"/>
            <a:ext cx="17170400" cy="257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9698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29700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ELIMINATION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67268" y="1479551"/>
            <a:ext cx="23241000" cy="10868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ANIMATED MECHANISM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648200"/>
            <a:ext cx="1717040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072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0724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ELIMINATION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04335" y="1479550"/>
            <a:ext cx="22733000" cy="3443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1667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Complication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The OH¯ removes a proton from a carbon atom adjacent the C bearing the halogen. If there had been another carbon atom on the other side of the C-Halogen bond, its hydrogen(s) would also be open to attack.  If the </a:t>
            </a:r>
            <a:r>
              <a:rPr lang="en-GB" sz="3800" b="1" dirty="0" err="1">
                <a:latin typeface="Arial" charset="0"/>
              </a:rPr>
              <a:t>haloalkane</a:t>
            </a:r>
            <a:r>
              <a:rPr lang="en-GB" sz="3800" b="1" dirty="0">
                <a:latin typeface="Arial" charset="0"/>
              </a:rPr>
              <a:t> is unsymmetrical  (e.g. 2-bromobutane) a mixture of isomeric </a:t>
            </a:r>
            <a:r>
              <a:rPr lang="en-GB" sz="3800" b="1" dirty="0" err="1">
                <a:latin typeface="Arial" charset="0"/>
              </a:rPr>
              <a:t>alkene</a:t>
            </a:r>
            <a:r>
              <a:rPr lang="en-GB" sz="3800" b="1" dirty="0">
                <a:latin typeface="Arial" charset="0"/>
              </a:rPr>
              <a:t> products is obtained.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0935" y="9017000"/>
            <a:ext cx="1943100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4133" y="4978400"/>
            <a:ext cx="18592800" cy="300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2293600" y="7581900"/>
            <a:ext cx="3420533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but-1-ene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550400" y="11607801"/>
            <a:ext cx="9787467" cy="1394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but-2-ene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can exist as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cis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 and trans isomers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174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1748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USES OF HALOGENOALKANES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5370" y="1479550"/>
            <a:ext cx="23439965" cy="11845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Synthetic	</a:t>
            </a:r>
            <a:r>
              <a:rPr lang="en-GB" sz="3800" b="1" dirty="0">
                <a:latin typeface="Arial" charset="0"/>
              </a:rPr>
              <a:t>The reactivity of the C-X bond means that </a:t>
            </a:r>
            <a:r>
              <a:rPr lang="en-GB" sz="3800" b="1" dirty="0" err="1">
                <a:latin typeface="Arial" charset="0"/>
              </a:rPr>
              <a:t>halogenoalkanes</a:t>
            </a:r>
            <a:r>
              <a:rPr lang="en-GB" sz="3800" b="1" dirty="0">
                <a:latin typeface="Arial" charset="0"/>
              </a:rPr>
              <a:t> play an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important part in synthetic organic chemistry. The halogen can be 		replaced by a variety of groups via </a:t>
            </a:r>
            <a:r>
              <a:rPr lang="en-GB" sz="3800" b="1" dirty="0" err="1">
                <a:latin typeface="Arial" charset="0"/>
              </a:rPr>
              <a:t>nucleophilic</a:t>
            </a:r>
            <a:r>
              <a:rPr lang="en-GB" sz="3800" b="1" dirty="0">
                <a:latin typeface="Arial" charset="0"/>
              </a:rPr>
              <a:t> substitution.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Polymers</a:t>
            </a:r>
            <a:r>
              <a:rPr lang="en-GB" sz="3800" b="1" dirty="0">
                <a:latin typeface="Arial" charset="0"/>
              </a:rPr>
              <a:t>	Many useful polymers are formed from </a:t>
            </a:r>
            <a:r>
              <a:rPr lang="en-GB" sz="3800" b="1" dirty="0" err="1">
                <a:latin typeface="Arial" charset="0"/>
              </a:rPr>
              <a:t>halogeno</a:t>
            </a:r>
            <a:r>
              <a:rPr lang="en-GB" sz="3800" b="1" dirty="0">
                <a:latin typeface="Arial" charset="0"/>
              </a:rPr>
              <a:t> hydrocarbons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   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Monomer	             Polymer			Repeating unit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</a:t>
            </a:r>
            <a:r>
              <a:rPr lang="en-GB" sz="3800" b="1" dirty="0" err="1">
                <a:latin typeface="Arial" charset="0"/>
              </a:rPr>
              <a:t>chloroethene</a:t>
            </a:r>
            <a:r>
              <a:rPr lang="en-GB" sz="3800" b="1" dirty="0">
                <a:latin typeface="Arial" charset="0"/>
              </a:rPr>
              <a:t> 	    poly(</a:t>
            </a:r>
            <a:r>
              <a:rPr lang="en-GB" sz="3800" b="1" dirty="0" err="1">
                <a:latin typeface="Arial" charset="0"/>
              </a:rPr>
              <a:t>chloroethene</a:t>
            </a:r>
            <a:r>
              <a:rPr lang="en-GB" sz="3800" b="1" dirty="0">
                <a:latin typeface="Arial" charset="0"/>
              </a:rPr>
              <a:t>)  PVC                  - (CH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 - </a:t>
            </a:r>
            <a:r>
              <a:rPr lang="en-GB" sz="3800" b="1" dirty="0" err="1">
                <a:latin typeface="Arial" charset="0"/>
              </a:rPr>
              <a:t>CHCl</a:t>
            </a:r>
            <a:r>
              <a:rPr lang="en-GB" sz="3800" b="1" dirty="0">
                <a:latin typeface="Arial" charset="0"/>
              </a:rPr>
              <a:t>)</a:t>
            </a:r>
            <a:r>
              <a:rPr lang="en-GB" sz="3800" b="1" baseline="-25000" dirty="0">
                <a:latin typeface="Arial" charset="0"/>
              </a:rPr>
              <a:t>n</a:t>
            </a:r>
            <a:r>
              <a:rPr lang="en-GB" sz="3800" b="1" dirty="0">
                <a:latin typeface="Arial" charset="0"/>
              </a:rPr>
              <a:t> -</a:t>
            </a:r>
          </a:p>
          <a:p>
            <a:pPr>
              <a:lnSpc>
                <a:spcPct val="14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</a:t>
            </a:r>
            <a:r>
              <a:rPr lang="en-GB" sz="3800" b="1" dirty="0" err="1">
                <a:latin typeface="Arial" charset="0"/>
              </a:rPr>
              <a:t>tetrafluoroethene</a:t>
            </a:r>
            <a:r>
              <a:rPr lang="en-GB" sz="3800" b="1" dirty="0">
                <a:latin typeface="Arial" charset="0"/>
              </a:rPr>
              <a:t> 	    poly(</a:t>
            </a:r>
            <a:r>
              <a:rPr lang="en-GB" sz="3800" b="1" dirty="0" err="1">
                <a:latin typeface="Arial" charset="0"/>
              </a:rPr>
              <a:t>tetrafluoroethene</a:t>
            </a:r>
            <a:r>
              <a:rPr lang="en-GB" sz="3800" b="1" dirty="0">
                <a:latin typeface="Arial" charset="0"/>
              </a:rPr>
              <a:t>) PTFE             - (CF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 - CF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)</a:t>
            </a:r>
            <a:r>
              <a:rPr lang="en-GB" sz="3800" b="1" baseline="-25000" dirty="0">
                <a:latin typeface="Arial" charset="0"/>
              </a:rPr>
              <a:t>n</a:t>
            </a:r>
            <a:r>
              <a:rPr lang="en-GB" sz="3800" b="1" dirty="0">
                <a:latin typeface="Arial" charset="0"/>
              </a:rPr>
              <a:t> -  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Chlorofluorocarbons - CFC’s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latin typeface="Arial" charset="0"/>
              </a:rPr>
              <a:t>dichlorofluoromethane</a:t>
            </a:r>
            <a:r>
              <a:rPr lang="en-GB" sz="3800" b="1" dirty="0">
                <a:latin typeface="Arial" charset="0"/>
              </a:rPr>
              <a:t>	        CHFCl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	</a:t>
            </a:r>
            <a:r>
              <a:rPr lang="en-GB" sz="3300" b="1" dirty="0">
                <a:latin typeface="Arial" charset="0"/>
              </a:rPr>
              <a:t>refrigerant, aerosol propellant, blowing agent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latin typeface="Arial" charset="0"/>
              </a:rPr>
              <a:t>trichlorofluoromethane</a:t>
            </a:r>
            <a:r>
              <a:rPr lang="en-GB" sz="3800" b="1" dirty="0">
                <a:latin typeface="Arial" charset="0"/>
              </a:rPr>
              <a:t>	          CF</a:t>
            </a:r>
            <a:r>
              <a:rPr lang="en-GB" sz="3800" b="1" baseline="-25000" dirty="0">
                <a:latin typeface="Arial" charset="0"/>
              </a:rPr>
              <a:t>3</a:t>
            </a:r>
            <a:r>
              <a:rPr lang="en-GB" sz="3800" b="1" dirty="0">
                <a:latin typeface="Arial" charset="0"/>
              </a:rPr>
              <a:t>Cl	</a:t>
            </a:r>
            <a:r>
              <a:rPr lang="en-GB" sz="3300" b="1" dirty="0">
                <a:latin typeface="Arial" charset="0"/>
              </a:rPr>
              <a:t>refrigerant, aerosol propellant, blowing agent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err="1">
                <a:latin typeface="Arial" charset="0"/>
              </a:rPr>
              <a:t>bromochlorodifluoromethane</a:t>
            </a:r>
            <a:r>
              <a:rPr lang="en-GB" sz="3800" b="1" dirty="0">
                <a:latin typeface="Arial" charset="0"/>
              </a:rPr>
              <a:t>     CBrClF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	</a:t>
            </a:r>
            <a:r>
              <a:rPr lang="en-GB" sz="3300" b="1" dirty="0">
                <a:latin typeface="Arial" charset="0"/>
              </a:rPr>
              <a:t>fire extinguishers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3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	  CCl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FCClF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   	</a:t>
            </a:r>
            <a:r>
              <a:rPr lang="en-GB" sz="3300" b="1" dirty="0">
                <a:latin typeface="Arial" charset="0"/>
              </a:rPr>
              <a:t>dry cleaning solvent, degreasing agent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728133" y="1641476"/>
            <a:ext cx="22656800" cy="461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lnSpc>
                <a:spcPct val="15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CFC’s have been blamed for damage to the environment by thinning the ozone layer</a:t>
            </a:r>
          </a:p>
          <a:p>
            <a:pPr>
              <a:lnSpc>
                <a:spcPct val="15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Ozone absorbs a lot of harmful UV radiation</a:t>
            </a:r>
          </a:p>
          <a:p>
            <a:pPr>
              <a:lnSpc>
                <a:spcPct val="15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However it breaks down more easily in the presence of CFC's</a:t>
            </a:r>
          </a:p>
          <a:p>
            <a:pPr>
              <a:lnSpc>
                <a:spcPct val="15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CFC’s break up in the atmosphere to form radicals        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CF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Cl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  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——&gt;  CF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Cl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 + 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Cl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</a:t>
            </a:r>
          </a:p>
          <a:p>
            <a:pPr>
              <a:lnSpc>
                <a:spcPct val="15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Free radicals catalyse the breaking up of ozone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2O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   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——&gt;    3O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2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94267" y="7566027"/>
            <a:ext cx="23317200" cy="3405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CFC’s were designed by chemists to help people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Chemists are now having to synthesise alternatives to CFC’s to protect the environment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This will allow the reversal of the ozone layer problem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277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2774" name="AutoShape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777067" y="358777"/>
            <a:ext cx="18762133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PROBLEMS WITH CFC’s AND THE OZONE LAYER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880533" y="1479550"/>
            <a:ext cx="22656800" cy="86606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1340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There is a series of complex reactions but the basic process is :-</a:t>
            </a:r>
          </a:p>
          <a:p>
            <a:pPr>
              <a:spcAft>
                <a:spcPts val="1190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• </a:t>
            </a:r>
            <a:r>
              <a:rPr lang="en-GB" sz="3800" b="1" dirty="0">
                <a:latin typeface="Arial" charset="0"/>
              </a:rPr>
              <a:t>ozone in the atmosphere breaks down naturally</a:t>
            </a:r>
            <a:r>
              <a:rPr lang="en-GB" sz="3800" dirty="0">
                <a:latin typeface="Arial" charset="0"/>
              </a:rPr>
              <a:t>	     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 ——&gt;    O    +    O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• </a:t>
            </a:r>
            <a:r>
              <a:rPr lang="en-GB" sz="3800" b="1" dirty="0">
                <a:latin typeface="Arial" charset="0"/>
              </a:rPr>
              <a:t>CFC's break down in UV light to form radicals </a:t>
            </a:r>
            <a:r>
              <a:rPr lang="en-GB" sz="3800" dirty="0">
                <a:latin typeface="Arial" charset="0"/>
              </a:rPr>
              <a:t>	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CCl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F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——&gt;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Cl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 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+    CClF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•</a:t>
            </a:r>
            <a:r>
              <a:rPr lang="en-GB" sz="3800" dirty="0">
                <a:latin typeface="Arial" charset="0"/>
              </a:rPr>
              <a:t> </a:t>
            </a:r>
            <a:r>
              <a:rPr lang="en-GB" sz="3800" b="1" dirty="0">
                <a:latin typeface="Arial" charset="0"/>
              </a:rPr>
              <a:t>chlorine radicals then react with ozone</a:t>
            </a:r>
            <a:r>
              <a:rPr lang="en-GB" sz="3800" dirty="0">
                <a:latin typeface="Arial" charset="0"/>
              </a:rPr>
              <a:t>	          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+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Cl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——&gt;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ClO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+   O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•</a:t>
            </a:r>
            <a:r>
              <a:rPr lang="en-GB" sz="3800" dirty="0">
                <a:latin typeface="Arial" charset="0"/>
              </a:rPr>
              <a:t> </a:t>
            </a:r>
            <a:r>
              <a:rPr lang="en-GB" sz="3800" b="1" dirty="0">
                <a:latin typeface="Arial" charset="0"/>
              </a:rPr>
              <a:t>chlorine radicals are regenerated</a:t>
            </a:r>
            <a:r>
              <a:rPr lang="en-GB" sz="3800" dirty="0">
                <a:latin typeface="Arial" charset="0"/>
              </a:rPr>
              <a:t>		       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ClO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 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+    O   ——&gt;   O</a:t>
            </a:r>
            <a:r>
              <a:rPr lang="en-GB" sz="38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   +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Cl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•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solidFill>
                <a:srgbClr val="CC0000"/>
              </a:solidFill>
              <a:latin typeface="Arial" charset="0"/>
            </a:endParaRP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Overall, chlorine radicals are not used up so a small  amount of CFC's can destroy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thousands of ozone molecules before they take part in a termination stage.</a:t>
            </a:r>
          </a:p>
        </p:txBody>
      </p:sp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379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33797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777067" y="358777"/>
            <a:ext cx="18762133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PROBLEMS WITH CFC’s AND THE OZONE LAYER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A2B9E5A-BD79-4F85-B430-DD7D4D256E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86600" y="5638800"/>
            <a:ext cx="73438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rot="10800000" flipH="1">
            <a:off x="1384300" y="1422400"/>
            <a:ext cx="2160905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Oval 4"/>
          <p:cNvSpPr>
            <a:spLocks/>
          </p:cNvSpPr>
          <p:nvPr/>
        </p:nvSpPr>
        <p:spPr bwMode="auto">
          <a:xfrm>
            <a:off x="11633200" y="3378200"/>
            <a:ext cx="1574800" cy="1066800"/>
          </a:xfrm>
          <a:custGeom>
            <a:avLst/>
            <a:gdLst>
              <a:gd name="T0" fmla="*/ 1206500 w 1574800"/>
              <a:gd name="T1" fmla="*/ 1590 h 1066800"/>
              <a:gd name="T2" fmla="*/ 1574800 w 1574800"/>
              <a:gd name="T3" fmla="*/ 369644 h 1066800"/>
              <a:gd name="T4" fmla="*/ 1466927 w 1574800"/>
              <a:gd name="T5" fmla="*/ 629898 h 1066800"/>
              <a:gd name="T6" fmla="*/ 1465995 w 1574800"/>
              <a:gd name="T7" fmla="*/ 630666 h 1066800"/>
              <a:gd name="T8" fmla="*/ 1212850 w 1574800"/>
              <a:gd name="T9" fmla="*/ 1066800 h 1066800"/>
              <a:gd name="T10" fmla="*/ 1212850 w 1574800"/>
              <a:gd name="T11" fmla="*/ 737058 h 1066800"/>
              <a:gd name="T12" fmla="*/ 1206500 w 1574800"/>
              <a:gd name="T13" fmla="*/ 737698 h 1066800"/>
              <a:gd name="T14" fmla="*/ 838200 w 1574800"/>
              <a:gd name="T15" fmla="*/ 369644 h 1066800"/>
              <a:gd name="T16" fmla="*/ 1206500 w 1574800"/>
              <a:gd name="T17" fmla="*/ 1590 h 1066800"/>
              <a:gd name="T18" fmla="*/ 367507 w 1574800"/>
              <a:gd name="T19" fmla="*/ 0 h 1066800"/>
              <a:gd name="T20" fmla="*/ 735014 w 1574800"/>
              <a:gd name="T21" fmla="*/ 368054 h 1066800"/>
              <a:gd name="T22" fmla="*/ 672250 w 1574800"/>
              <a:gd name="T23" fmla="*/ 573837 h 1066800"/>
              <a:gd name="T24" fmla="*/ 629362 w 1574800"/>
              <a:gd name="T25" fmla="*/ 625894 h 1066800"/>
              <a:gd name="T26" fmla="*/ 373063 w 1574800"/>
              <a:gd name="T27" fmla="*/ 1065210 h 1066800"/>
              <a:gd name="T28" fmla="*/ 373063 w 1574800"/>
              <a:gd name="T29" fmla="*/ 735547 h 1066800"/>
              <a:gd name="T30" fmla="*/ 367507 w 1574800"/>
              <a:gd name="T31" fmla="*/ 736108 h 1066800"/>
              <a:gd name="T32" fmla="*/ 0 w 1574800"/>
              <a:gd name="T33" fmla="*/ 368054 h 1066800"/>
              <a:gd name="T34" fmla="*/ 367507 w 1574800"/>
              <a:gd name="T35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74800" h="1066800">
                <a:moveTo>
                  <a:pt x="1206500" y="1590"/>
                </a:moveTo>
                <a:cubicBezTo>
                  <a:pt x="1409906" y="1590"/>
                  <a:pt x="1574800" y="166373"/>
                  <a:pt x="1574800" y="369644"/>
                </a:cubicBezTo>
                <a:cubicBezTo>
                  <a:pt x="1574800" y="471280"/>
                  <a:pt x="1533576" y="563293"/>
                  <a:pt x="1466927" y="629898"/>
                </a:cubicBezTo>
                <a:lnTo>
                  <a:pt x="1465995" y="630666"/>
                </a:lnTo>
                <a:lnTo>
                  <a:pt x="1212850" y="1066800"/>
                </a:lnTo>
                <a:lnTo>
                  <a:pt x="1212850" y="737058"/>
                </a:lnTo>
                <a:lnTo>
                  <a:pt x="1206500" y="737698"/>
                </a:lnTo>
                <a:cubicBezTo>
                  <a:pt x="1003094" y="737698"/>
                  <a:pt x="838200" y="572915"/>
                  <a:pt x="838200" y="369644"/>
                </a:cubicBezTo>
                <a:cubicBezTo>
                  <a:pt x="838200" y="166373"/>
                  <a:pt x="1003094" y="1590"/>
                  <a:pt x="1206500" y="1590"/>
                </a:cubicBezTo>
                <a:close/>
                <a:moveTo>
                  <a:pt x="367507" y="0"/>
                </a:moveTo>
                <a:cubicBezTo>
                  <a:pt x="570476" y="0"/>
                  <a:pt x="735014" y="164783"/>
                  <a:pt x="735014" y="368054"/>
                </a:cubicBezTo>
                <a:cubicBezTo>
                  <a:pt x="735014" y="444281"/>
                  <a:pt x="711876" y="515095"/>
                  <a:pt x="672250" y="573837"/>
                </a:cubicBezTo>
                <a:lnTo>
                  <a:pt x="629362" y="625894"/>
                </a:lnTo>
                <a:lnTo>
                  <a:pt x="373063" y="1065210"/>
                </a:lnTo>
                <a:lnTo>
                  <a:pt x="373063" y="735547"/>
                </a:lnTo>
                <a:lnTo>
                  <a:pt x="367507" y="736108"/>
                </a:lnTo>
                <a:cubicBezTo>
                  <a:pt x="164538" y="736108"/>
                  <a:pt x="0" y="571325"/>
                  <a:pt x="0" y="368054"/>
                </a:cubicBezTo>
                <a:cubicBezTo>
                  <a:pt x="0" y="164783"/>
                  <a:pt x="164538" y="0"/>
                  <a:pt x="367507" y="0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4384000" cy="13716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Oval 4"/>
          <p:cNvSpPr>
            <a:spLocks/>
          </p:cNvSpPr>
          <p:nvPr/>
        </p:nvSpPr>
        <p:spPr bwMode="auto">
          <a:xfrm>
            <a:off x="10896600" y="4191000"/>
            <a:ext cx="2743200" cy="1676400"/>
          </a:xfrm>
          <a:custGeom>
            <a:avLst/>
            <a:gdLst>
              <a:gd name="T0" fmla="*/ 1206500 w 1574800"/>
              <a:gd name="T1" fmla="*/ 1590 h 1066800"/>
              <a:gd name="T2" fmla="*/ 1574800 w 1574800"/>
              <a:gd name="T3" fmla="*/ 369644 h 1066800"/>
              <a:gd name="T4" fmla="*/ 1466927 w 1574800"/>
              <a:gd name="T5" fmla="*/ 629898 h 1066800"/>
              <a:gd name="T6" fmla="*/ 1465995 w 1574800"/>
              <a:gd name="T7" fmla="*/ 630666 h 1066800"/>
              <a:gd name="T8" fmla="*/ 1212850 w 1574800"/>
              <a:gd name="T9" fmla="*/ 1066800 h 1066800"/>
              <a:gd name="T10" fmla="*/ 1212850 w 1574800"/>
              <a:gd name="T11" fmla="*/ 737058 h 1066800"/>
              <a:gd name="T12" fmla="*/ 1206500 w 1574800"/>
              <a:gd name="T13" fmla="*/ 737698 h 1066800"/>
              <a:gd name="T14" fmla="*/ 838200 w 1574800"/>
              <a:gd name="T15" fmla="*/ 369644 h 1066800"/>
              <a:gd name="T16" fmla="*/ 1206500 w 1574800"/>
              <a:gd name="T17" fmla="*/ 1590 h 1066800"/>
              <a:gd name="T18" fmla="*/ 367507 w 1574800"/>
              <a:gd name="T19" fmla="*/ 0 h 1066800"/>
              <a:gd name="T20" fmla="*/ 735014 w 1574800"/>
              <a:gd name="T21" fmla="*/ 368054 h 1066800"/>
              <a:gd name="T22" fmla="*/ 672250 w 1574800"/>
              <a:gd name="T23" fmla="*/ 573837 h 1066800"/>
              <a:gd name="T24" fmla="*/ 629362 w 1574800"/>
              <a:gd name="T25" fmla="*/ 625894 h 1066800"/>
              <a:gd name="T26" fmla="*/ 373063 w 1574800"/>
              <a:gd name="T27" fmla="*/ 1065210 h 1066800"/>
              <a:gd name="T28" fmla="*/ 373063 w 1574800"/>
              <a:gd name="T29" fmla="*/ 735547 h 1066800"/>
              <a:gd name="T30" fmla="*/ 367507 w 1574800"/>
              <a:gd name="T31" fmla="*/ 736108 h 1066800"/>
              <a:gd name="T32" fmla="*/ 0 w 1574800"/>
              <a:gd name="T33" fmla="*/ 368054 h 1066800"/>
              <a:gd name="T34" fmla="*/ 367507 w 1574800"/>
              <a:gd name="T35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74800" h="1066800">
                <a:moveTo>
                  <a:pt x="1206500" y="1590"/>
                </a:moveTo>
                <a:cubicBezTo>
                  <a:pt x="1409906" y="1590"/>
                  <a:pt x="1574800" y="166373"/>
                  <a:pt x="1574800" y="369644"/>
                </a:cubicBezTo>
                <a:cubicBezTo>
                  <a:pt x="1574800" y="471280"/>
                  <a:pt x="1533576" y="563293"/>
                  <a:pt x="1466927" y="629898"/>
                </a:cubicBezTo>
                <a:lnTo>
                  <a:pt x="1465995" y="630666"/>
                </a:lnTo>
                <a:lnTo>
                  <a:pt x="1212850" y="1066800"/>
                </a:lnTo>
                <a:lnTo>
                  <a:pt x="1212850" y="737058"/>
                </a:lnTo>
                <a:lnTo>
                  <a:pt x="1206500" y="737698"/>
                </a:lnTo>
                <a:cubicBezTo>
                  <a:pt x="1003094" y="737698"/>
                  <a:pt x="838200" y="572915"/>
                  <a:pt x="838200" y="369644"/>
                </a:cubicBezTo>
                <a:cubicBezTo>
                  <a:pt x="838200" y="166373"/>
                  <a:pt x="1003094" y="1590"/>
                  <a:pt x="1206500" y="1590"/>
                </a:cubicBezTo>
                <a:close/>
                <a:moveTo>
                  <a:pt x="367507" y="0"/>
                </a:moveTo>
                <a:cubicBezTo>
                  <a:pt x="570476" y="0"/>
                  <a:pt x="735014" y="164783"/>
                  <a:pt x="735014" y="368054"/>
                </a:cubicBezTo>
                <a:cubicBezTo>
                  <a:pt x="735014" y="444281"/>
                  <a:pt x="711876" y="515095"/>
                  <a:pt x="672250" y="573837"/>
                </a:cubicBezTo>
                <a:lnTo>
                  <a:pt x="629362" y="625894"/>
                </a:lnTo>
                <a:lnTo>
                  <a:pt x="373063" y="1065210"/>
                </a:lnTo>
                <a:lnTo>
                  <a:pt x="373063" y="735547"/>
                </a:lnTo>
                <a:lnTo>
                  <a:pt x="367507" y="736108"/>
                </a:lnTo>
                <a:cubicBezTo>
                  <a:pt x="164538" y="736108"/>
                  <a:pt x="0" y="571325"/>
                  <a:pt x="0" y="368054"/>
                </a:cubicBezTo>
                <a:cubicBezTo>
                  <a:pt x="0" y="164783"/>
                  <a:pt x="164538" y="0"/>
                  <a:pt x="367507" y="0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935360"/>
            <a:ext cx="5946576" cy="43624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437424" y="0"/>
            <a:ext cx="5946576" cy="121920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2051" name="Picture 3" descr="C:\Users\AMIT MALIK\Desktop\0516254032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371600"/>
            <a:ext cx="24383999" cy="11430000"/>
          </a:xfrm>
          <a:prstGeom prst="rect">
            <a:avLst/>
          </a:prstGeom>
          <a:noFill/>
        </p:spPr>
      </p:pic>
      <p:sp>
        <p:nvSpPr>
          <p:cNvPr id="11" name="Rectangle 9"/>
          <p:cNvSpPr>
            <a:spLocks/>
          </p:cNvSpPr>
          <p:nvPr/>
        </p:nvSpPr>
        <p:spPr bwMode="auto">
          <a:xfrm>
            <a:off x="0" y="6477000"/>
            <a:ext cx="24384000" cy="4165600"/>
          </a:xfrm>
          <a:prstGeom prst="rect">
            <a:avLst/>
          </a:prstGeom>
          <a:noFill/>
          <a:ln>
            <a:noFill/>
          </a:ln>
          <a:effectLst>
            <a:outerShdw blurRad="12700" dist="507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9900" i="1" u="sng" dirty="0" smtClean="0">
                <a:solidFill>
                  <a:schemeClr val="bg1"/>
                </a:solidFill>
                <a:latin typeface="Algerian" pitchFamily="82" charset="0"/>
                <a:ea typeface="ＭＳ Ｐゴシック" charset="0"/>
                <a:cs typeface="Source Sans Pro Semibold"/>
                <a:sym typeface="Source Sans Pro Bold" charset="0"/>
              </a:rPr>
              <a:t>classification</a:t>
            </a:r>
            <a:endParaRPr lang="en-US" sz="19900" i="1" u="sng" dirty="0">
              <a:solidFill>
                <a:schemeClr val="bg1"/>
              </a:solidFill>
              <a:latin typeface="Algerian" pitchFamily="82" charset="0"/>
              <a:ea typeface="ＭＳ Ｐゴシック" charset="0"/>
              <a:cs typeface="Source Sans Pro Semibold"/>
              <a:sym typeface="Source Sans Pro Bold" charset="0"/>
            </a:endParaRPr>
          </a:p>
        </p:txBody>
      </p:sp>
      <p:sp>
        <p:nvSpPr>
          <p:cNvPr id="12" name="Oval 4"/>
          <p:cNvSpPr>
            <a:spLocks/>
          </p:cNvSpPr>
          <p:nvPr/>
        </p:nvSpPr>
        <p:spPr bwMode="auto">
          <a:xfrm>
            <a:off x="10820400" y="4343400"/>
            <a:ext cx="2895600" cy="2590800"/>
          </a:xfrm>
          <a:custGeom>
            <a:avLst/>
            <a:gdLst>
              <a:gd name="T0" fmla="*/ 1206500 w 1574800"/>
              <a:gd name="T1" fmla="*/ 1590 h 1066800"/>
              <a:gd name="T2" fmla="*/ 1574800 w 1574800"/>
              <a:gd name="T3" fmla="*/ 369644 h 1066800"/>
              <a:gd name="T4" fmla="*/ 1466927 w 1574800"/>
              <a:gd name="T5" fmla="*/ 629898 h 1066800"/>
              <a:gd name="T6" fmla="*/ 1465995 w 1574800"/>
              <a:gd name="T7" fmla="*/ 630666 h 1066800"/>
              <a:gd name="T8" fmla="*/ 1212850 w 1574800"/>
              <a:gd name="T9" fmla="*/ 1066800 h 1066800"/>
              <a:gd name="T10" fmla="*/ 1212850 w 1574800"/>
              <a:gd name="T11" fmla="*/ 737058 h 1066800"/>
              <a:gd name="T12" fmla="*/ 1206500 w 1574800"/>
              <a:gd name="T13" fmla="*/ 737698 h 1066800"/>
              <a:gd name="T14" fmla="*/ 838200 w 1574800"/>
              <a:gd name="T15" fmla="*/ 369644 h 1066800"/>
              <a:gd name="T16" fmla="*/ 1206500 w 1574800"/>
              <a:gd name="T17" fmla="*/ 1590 h 1066800"/>
              <a:gd name="T18" fmla="*/ 367507 w 1574800"/>
              <a:gd name="T19" fmla="*/ 0 h 1066800"/>
              <a:gd name="T20" fmla="*/ 735014 w 1574800"/>
              <a:gd name="T21" fmla="*/ 368054 h 1066800"/>
              <a:gd name="T22" fmla="*/ 672250 w 1574800"/>
              <a:gd name="T23" fmla="*/ 573837 h 1066800"/>
              <a:gd name="T24" fmla="*/ 629362 w 1574800"/>
              <a:gd name="T25" fmla="*/ 625894 h 1066800"/>
              <a:gd name="T26" fmla="*/ 373063 w 1574800"/>
              <a:gd name="T27" fmla="*/ 1065210 h 1066800"/>
              <a:gd name="T28" fmla="*/ 373063 w 1574800"/>
              <a:gd name="T29" fmla="*/ 735547 h 1066800"/>
              <a:gd name="T30" fmla="*/ 367507 w 1574800"/>
              <a:gd name="T31" fmla="*/ 736108 h 1066800"/>
              <a:gd name="T32" fmla="*/ 0 w 1574800"/>
              <a:gd name="T33" fmla="*/ 368054 h 1066800"/>
              <a:gd name="T34" fmla="*/ 367507 w 1574800"/>
              <a:gd name="T35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74800" h="1066800">
                <a:moveTo>
                  <a:pt x="1206500" y="1590"/>
                </a:moveTo>
                <a:cubicBezTo>
                  <a:pt x="1409906" y="1590"/>
                  <a:pt x="1574800" y="166373"/>
                  <a:pt x="1574800" y="369644"/>
                </a:cubicBezTo>
                <a:cubicBezTo>
                  <a:pt x="1574800" y="471280"/>
                  <a:pt x="1533576" y="563293"/>
                  <a:pt x="1466927" y="629898"/>
                </a:cubicBezTo>
                <a:lnTo>
                  <a:pt x="1465995" y="630666"/>
                </a:lnTo>
                <a:lnTo>
                  <a:pt x="1212850" y="1066800"/>
                </a:lnTo>
                <a:lnTo>
                  <a:pt x="1212850" y="737058"/>
                </a:lnTo>
                <a:lnTo>
                  <a:pt x="1206500" y="737698"/>
                </a:lnTo>
                <a:cubicBezTo>
                  <a:pt x="1003094" y="737698"/>
                  <a:pt x="838200" y="572915"/>
                  <a:pt x="838200" y="369644"/>
                </a:cubicBezTo>
                <a:cubicBezTo>
                  <a:pt x="838200" y="166373"/>
                  <a:pt x="1003094" y="1590"/>
                  <a:pt x="1206500" y="1590"/>
                </a:cubicBezTo>
                <a:close/>
                <a:moveTo>
                  <a:pt x="367507" y="0"/>
                </a:moveTo>
                <a:cubicBezTo>
                  <a:pt x="570476" y="0"/>
                  <a:pt x="735014" y="164783"/>
                  <a:pt x="735014" y="368054"/>
                </a:cubicBezTo>
                <a:cubicBezTo>
                  <a:pt x="735014" y="444281"/>
                  <a:pt x="711876" y="515095"/>
                  <a:pt x="672250" y="573837"/>
                </a:cubicBezTo>
                <a:lnTo>
                  <a:pt x="629362" y="625894"/>
                </a:lnTo>
                <a:lnTo>
                  <a:pt x="373063" y="1065210"/>
                </a:lnTo>
                <a:lnTo>
                  <a:pt x="373063" y="735547"/>
                </a:lnTo>
                <a:lnTo>
                  <a:pt x="367507" y="736108"/>
                </a:lnTo>
                <a:cubicBezTo>
                  <a:pt x="164538" y="736108"/>
                  <a:pt x="0" y="571325"/>
                  <a:pt x="0" y="368054"/>
                </a:cubicBezTo>
                <a:cubicBezTo>
                  <a:pt x="0" y="164783"/>
                  <a:pt x="164538" y="0"/>
                  <a:pt x="367507" y="0"/>
                </a:cubicBezTo>
                <a:close/>
              </a:path>
            </a:pathLst>
          </a:custGeom>
          <a:solidFill>
            <a:schemeClr val="bg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357634"/>
      </p:ext>
    </p:extLst>
  </p:cSld>
  <p:clrMapOvr>
    <a:masterClrMapping/>
  </p:clrMapOvr>
  <p:transition spd="slow">
    <p:zoom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/>
          </p:cNvSpPr>
          <p:nvPr/>
        </p:nvSpPr>
        <p:spPr bwMode="auto">
          <a:xfrm>
            <a:off x="8763000" y="1295400"/>
            <a:ext cx="15163801" cy="108966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514350" indent="-514350" algn="l"/>
            <a:r>
              <a:rPr lang="en-GB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CL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ASSIfICATION</a:t>
            </a:r>
            <a:endParaRPr lang="en-US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  <a:p>
            <a:pPr marL="514350" indent="-514350" algn="l"/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The compounds formed by replacement of one or more Hydrogen atoms from hydrocarbon molecule by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corrersponding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number </a:t>
            </a:r>
          </a:p>
          <a:p>
            <a:pPr marL="514350" indent="-514350" algn="l"/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of halogen atoms are called halogen derivatives or halides.</a:t>
            </a:r>
            <a:endParaRPr lang="en-US" sz="7200" dirty="0">
              <a:latin typeface="Agency FB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90650" y="1447800"/>
            <a:ext cx="7200900" cy="10972799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384300" y="12402616"/>
            <a:ext cx="6631236" cy="72008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3074" name="Picture 2" descr="C:\Users\AMIT MALIK\Desktop\ur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47800"/>
            <a:ext cx="7086600" cy="10896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31747121"/>
      </p:ext>
    </p:extLst>
  </p:cSld>
  <p:clrMapOvr>
    <a:masterClrMapping/>
  </p:clrMapOvr>
  <p:transition spd="slow">
    <p:wheel spokes="1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18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20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STRUCTURE  OF HALOGENOALKANES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11200" y="1219200"/>
            <a:ext cx="23672800" cy="1148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Format</a:t>
            </a:r>
            <a:r>
              <a:rPr lang="en-GB" sz="3800" dirty="0">
                <a:latin typeface="Arial" charset="0"/>
              </a:rPr>
              <a:t> 	     Contain the </a:t>
            </a:r>
            <a:r>
              <a:rPr lang="en-GB" sz="3800" b="1" dirty="0">
                <a:latin typeface="Arial" charset="0"/>
              </a:rPr>
              <a:t>functional group C-X</a:t>
            </a:r>
            <a:r>
              <a:rPr lang="en-GB" sz="3800" dirty="0">
                <a:latin typeface="Arial" charset="0"/>
              </a:rPr>
              <a:t> </a:t>
            </a:r>
            <a:r>
              <a:rPr lang="en-GB" sz="3800" b="1" dirty="0">
                <a:latin typeface="Arial" charset="0"/>
              </a:rPr>
              <a:t>where X is a halogen (</a:t>
            </a:r>
            <a:r>
              <a:rPr lang="en-GB" sz="3800" b="1" dirty="0" err="1">
                <a:latin typeface="Arial" charset="0"/>
              </a:rPr>
              <a:t>F,Cl,Br</a:t>
            </a:r>
            <a:r>
              <a:rPr lang="en-GB" sz="3800" b="1" dirty="0">
                <a:latin typeface="Arial" charset="0"/>
              </a:rPr>
              <a:t> or I)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	  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Halogenoalkanes</a:t>
            </a:r>
            <a:r>
              <a:rPr lang="en-GB" sz="3800" b="1" dirty="0">
                <a:latin typeface="Arial" charset="0"/>
              </a:rPr>
              <a:t>  -  halogen is attached to an aliphatic skeleton - alkyl group</a:t>
            </a:r>
          </a:p>
          <a:p>
            <a:pPr>
              <a:lnSpc>
                <a:spcPct val="13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    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Haloarenes</a:t>
            </a:r>
            <a:r>
              <a:rPr lang="en-GB" sz="3800" b="1" dirty="0">
                <a:latin typeface="Arial" charset="0"/>
              </a:rPr>
              <a:t>    	-  halogen is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attached directly to a benzene (aromatic) ring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lnSpc>
                <a:spcPct val="9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lnSpc>
                <a:spcPct val="90000"/>
              </a:lnSpc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Structural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difference</a:t>
            </a:r>
            <a:r>
              <a:rPr lang="en-GB" sz="3800" dirty="0">
                <a:latin typeface="Arial" charset="0"/>
              </a:rPr>
              <a:t>     </a:t>
            </a:r>
            <a:r>
              <a:rPr lang="en-GB" sz="3800" b="1" dirty="0" err="1">
                <a:latin typeface="Arial" charset="0"/>
              </a:rPr>
              <a:t>Halogenoalkanes</a:t>
            </a:r>
            <a:r>
              <a:rPr lang="en-GB" sz="3800" b="1" dirty="0">
                <a:latin typeface="Arial" charset="0"/>
              </a:rPr>
              <a:t> are classified according to the environment of the halogen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1429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smtClean="0">
                <a:solidFill>
                  <a:srgbClr val="CC0000"/>
                </a:solidFill>
                <a:latin typeface="Arial" charset="0"/>
              </a:rPr>
              <a:t>Names</a:t>
            </a:r>
            <a:r>
              <a:rPr lang="en-GB" sz="3800" dirty="0">
                <a:latin typeface="Arial" charset="0"/>
              </a:rPr>
              <a:t>	  </a:t>
            </a:r>
            <a:r>
              <a:rPr lang="en-GB" sz="3800" b="1" dirty="0">
                <a:latin typeface="Arial" charset="0"/>
              </a:rPr>
              <a:t> Based on original </a:t>
            </a:r>
            <a:r>
              <a:rPr lang="en-GB" sz="3800" b="1" dirty="0" err="1">
                <a:latin typeface="Arial" charset="0"/>
              </a:rPr>
              <a:t>alkane</a:t>
            </a:r>
            <a:r>
              <a:rPr lang="en-GB" sz="3800" b="1" dirty="0">
                <a:latin typeface="Arial" charset="0"/>
              </a:rPr>
              <a:t> with a prefix indicating halogens and position</a:t>
            </a:r>
            <a:r>
              <a:rPr lang="en-GB" sz="3800" dirty="0">
                <a:latin typeface="Arial" charset="0"/>
              </a:rPr>
              <a:t>.</a:t>
            </a:r>
          </a:p>
          <a:p>
            <a:pPr>
              <a:spcAft>
                <a:spcPts val="1429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	  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Cl</a:t>
            </a:r>
            <a:r>
              <a:rPr lang="en-GB" sz="3600" dirty="0">
                <a:latin typeface="Arial" charset="0"/>
              </a:rPr>
              <a:t>      1-chloropropane	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CHClCH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dirty="0">
                <a:latin typeface="Arial" charset="0"/>
              </a:rPr>
              <a:t>            2-chloropropane</a:t>
            </a:r>
          </a:p>
          <a:p>
            <a:pPr>
              <a:lnSpc>
                <a:spcPct val="13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600" dirty="0">
                <a:latin typeface="Arial" charset="0"/>
              </a:rPr>
              <a:t>	  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ClCHClCH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b="1" dirty="0">
                <a:latin typeface="Arial" charset="0"/>
              </a:rPr>
              <a:t> </a:t>
            </a:r>
            <a:r>
              <a:rPr lang="en-GB" sz="3600" dirty="0">
                <a:latin typeface="Arial" charset="0"/>
              </a:rPr>
              <a:t>   1,2-dichloropropane      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CBr(CH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b="1" dirty="0">
                <a:solidFill>
                  <a:srgbClr val="000099"/>
                </a:solidFill>
                <a:latin typeface="Arial" charset="0"/>
              </a:rPr>
              <a:t>)CH</a:t>
            </a:r>
            <a:r>
              <a:rPr lang="en-GB" sz="3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GB" sz="3600" dirty="0">
                <a:latin typeface="Arial" charset="0"/>
              </a:rPr>
              <a:t>      2-bromo-2-methylpropane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54133" y="8582027"/>
            <a:ext cx="13749867" cy="732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2083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3300" b="1" dirty="0">
                <a:solidFill>
                  <a:srgbClr val="003399"/>
                </a:solidFill>
                <a:latin typeface="Arial" charset="0"/>
              </a:rPr>
              <a:t>   PRIMARY</a:t>
            </a:r>
            <a:r>
              <a:rPr lang="en-US" sz="3300" b="1" dirty="0">
                <a:solidFill>
                  <a:srgbClr val="CC0000"/>
                </a:solidFill>
                <a:latin typeface="Arial" charset="0"/>
              </a:rPr>
              <a:t> 1°            </a:t>
            </a:r>
            <a:r>
              <a:rPr lang="en-US" sz="3300" b="1" dirty="0">
                <a:solidFill>
                  <a:srgbClr val="003399"/>
                </a:solidFill>
                <a:latin typeface="Arial" charset="0"/>
              </a:rPr>
              <a:t>SECONDARY</a:t>
            </a:r>
            <a:r>
              <a:rPr lang="en-US" sz="3300" b="1" dirty="0">
                <a:solidFill>
                  <a:srgbClr val="CC0000"/>
                </a:solidFill>
                <a:latin typeface="Arial" charset="0"/>
              </a:rPr>
              <a:t> 2°           </a:t>
            </a:r>
            <a:r>
              <a:rPr lang="en-US" sz="3300" b="1" dirty="0">
                <a:solidFill>
                  <a:srgbClr val="003399"/>
                </a:solidFill>
                <a:latin typeface="Arial" charset="0"/>
              </a:rPr>
              <a:t>TERTIARY</a:t>
            </a:r>
            <a:r>
              <a:rPr lang="en-US" sz="3300" b="1" dirty="0">
                <a:solidFill>
                  <a:srgbClr val="CC0000"/>
                </a:solidFill>
                <a:latin typeface="Arial" charset="0"/>
              </a:rPr>
              <a:t> 3°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6705600"/>
            <a:ext cx="12496800" cy="1962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868" y="4041776"/>
            <a:ext cx="13843000" cy="7391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024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0245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07733" y="358777"/>
            <a:ext cx="19845867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STRUCTURAL ISOMERISM IN HALOGENOALKANES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19200" y="1295400"/>
            <a:ext cx="21810133" cy="2003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lnSpc>
                <a:spcPct val="120000"/>
              </a:lnSpc>
              <a:spcAft>
                <a:spcPts val="178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800" b="1" dirty="0">
                <a:solidFill>
                  <a:srgbClr val="000099"/>
                </a:solidFill>
                <a:latin typeface="Arial" charset="0"/>
              </a:rPr>
              <a:t>Different structures are possible due to...</a:t>
            </a:r>
          </a:p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4300" b="1" dirty="0">
                <a:solidFill>
                  <a:srgbClr val="CC0000"/>
                </a:solidFill>
                <a:latin typeface="Arial" charset="0"/>
              </a:rPr>
              <a:t>Different positions for the halogen and branching of the carbon chain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469534" y="6251576"/>
            <a:ext cx="4741333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2-chlorobutane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01067" y="11687176"/>
            <a:ext cx="7247467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2-chloro-2-methylpropane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67867" y="6226176"/>
            <a:ext cx="4741333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1-chlorobutane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3072533" y="11687176"/>
            <a:ext cx="7247467" cy="809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1-chloro-2-methylpropane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6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68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PHYSICAL PROPERTIES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66800" y="1094758"/>
            <a:ext cx="23317200" cy="113619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Boiling point      </a:t>
            </a:r>
            <a:r>
              <a:rPr lang="en-GB" sz="3800" b="1" dirty="0">
                <a:latin typeface="Arial" charset="0"/>
              </a:rPr>
              <a:t>Increases with molecular size due to increased van </a:t>
            </a:r>
            <a:r>
              <a:rPr lang="en-GB" sz="3800" b="1" dirty="0" err="1">
                <a:latin typeface="Arial" charset="0"/>
              </a:rPr>
              <a:t>der</a:t>
            </a:r>
            <a:r>
              <a:rPr lang="en-GB" sz="3800" b="1" dirty="0">
                <a:latin typeface="Arial" charset="0"/>
              </a:rPr>
              <a:t> Waals’ forces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 smtClean="0">
                <a:solidFill>
                  <a:srgbClr val="003399"/>
                </a:solidFill>
                <a:latin typeface="Arial" charset="0"/>
              </a:rPr>
              <a:t>     </a:t>
            </a:r>
            <a:r>
              <a:rPr lang="en-GB" sz="3800" dirty="0">
                <a:solidFill>
                  <a:srgbClr val="003399"/>
                </a:solidFill>
                <a:latin typeface="Arial" charset="0"/>
              </a:rPr>
              <a:t>	</a:t>
            </a:r>
            <a:r>
              <a:rPr lang="en-GB" sz="3800" dirty="0" smtClean="0">
                <a:solidFill>
                  <a:srgbClr val="003399"/>
                </a:solidFill>
                <a:latin typeface="Arial" charset="0"/>
              </a:rPr>
              <a:t>			       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M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r 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    </a:t>
            </a:r>
            <a:r>
              <a:rPr lang="en-GB" sz="3800" b="1" dirty="0" err="1" smtClean="0">
                <a:solidFill>
                  <a:srgbClr val="003399"/>
                </a:solidFill>
                <a:latin typeface="Arial" charset="0"/>
              </a:rPr>
              <a:t>bp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/ °C	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	  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chloroethane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		64.5	   13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1-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chloropropane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78.5	   47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1-bromopropane		124	   71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Boiling point also increases for “straight” chain isomers.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	Greater branching  =  lower inter-molecular forces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				      		</a:t>
            </a:r>
            <a:r>
              <a:rPr lang="en-GB" sz="3800" dirty="0" smtClean="0">
                <a:latin typeface="Arial" charset="0"/>
              </a:rPr>
              <a:t>                 </a:t>
            </a:r>
            <a:r>
              <a:rPr lang="en-GB" sz="3800" b="1" dirty="0" smtClean="0">
                <a:latin typeface="Arial" charset="0"/>
              </a:rPr>
              <a:t>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bp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/ °C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1-bromobutane	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            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Br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       101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2-bromobutane	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            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2</a:t>
            </a:r>
            <a:r>
              <a:rPr lang="en-GB" sz="3800" b="1" dirty="0" smtClean="0">
                <a:solidFill>
                  <a:srgbClr val="003399"/>
                </a:solidFill>
                <a:latin typeface="Arial" charset="0"/>
              </a:rPr>
              <a:t>CHBrCH</a:t>
            </a:r>
            <a:r>
              <a:rPr lang="en-GB" sz="3800" b="1" baseline="-25000" dirty="0" smtClean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        91</a:t>
            </a:r>
          </a:p>
          <a:p>
            <a:pPr>
              <a:lnSpc>
                <a:spcPct val="120000"/>
              </a:lnSpc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                   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2-bromo -2-methylpropane	(CH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)</a:t>
            </a:r>
            <a:r>
              <a:rPr lang="en-GB" sz="3800" b="1" baseline="-25000" dirty="0">
                <a:solidFill>
                  <a:srgbClr val="003399"/>
                </a:solidFill>
                <a:latin typeface="Arial" charset="0"/>
              </a:rPr>
              <a:t>3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CBr 	        73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smtClean="0">
                <a:solidFill>
                  <a:srgbClr val="CC0000"/>
                </a:solidFill>
                <a:latin typeface="Arial" charset="0"/>
              </a:rPr>
              <a:t>Solubility</a:t>
            </a:r>
            <a:r>
              <a:rPr lang="en-GB" sz="3800" b="1" dirty="0" smtClean="0">
                <a:latin typeface="Arial" charset="0"/>
              </a:rPr>
              <a:t>            </a:t>
            </a:r>
            <a:r>
              <a:rPr lang="en-GB" sz="3800" b="1" dirty="0" err="1">
                <a:latin typeface="Arial" charset="0"/>
              </a:rPr>
              <a:t>Halogenoalkanes</a:t>
            </a:r>
            <a:r>
              <a:rPr lang="en-GB" sz="3800" b="1" dirty="0">
                <a:latin typeface="Arial" charset="0"/>
              </a:rPr>
              <a:t> are soluble in organic solvents but insoluble in water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241167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1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16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60800" y="358777"/>
            <a:ext cx="166624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72533" y="1660526"/>
            <a:ext cx="23672800" cy="9894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Theory</a:t>
            </a:r>
            <a:r>
              <a:rPr lang="en-GB" sz="3800" dirty="0">
                <a:latin typeface="Arial" charset="0"/>
              </a:rPr>
              <a:t>	</a:t>
            </a:r>
            <a:r>
              <a:rPr lang="en-GB" sz="3800" b="1" dirty="0">
                <a:latin typeface="Arial" charset="0"/>
              </a:rPr>
              <a:t>•  halogens have a greater </a:t>
            </a:r>
            <a:r>
              <a:rPr lang="en-GB" sz="3800" b="1" dirty="0" err="1">
                <a:latin typeface="Arial" charset="0"/>
              </a:rPr>
              <a:t>electronegativity</a:t>
            </a:r>
            <a:r>
              <a:rPr lang="en-GB" sz="3800" b="1" dirty="0">
                <a:latin typeface="Arial" charset="0"/>
              </a:rPr>
              <a:t> than carbon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•  </a:t>
            </a:r>
            <a:r>
              <a:rPr lang="en-GB" sz="3800" b="1" dirty="0" err="1">
                <a:latin typeface="Arial" charset="0"/>
              </a:rPr>
              <a:t>electronegativity</a:t>
            </a:r>
            <a:r>
              <a:rPr lang="en-GB" sz="3800" b="1" dirty="0">
                <a:latin typeface="Arial" charset="0"/>
              </a:rPr>
              <a:t> is the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ability to attract the shared pair in a covalent bond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•  a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dipole is induced</a:t>
            </a:r>
            <a:r>
              <a:rPr lang="en-GB" sz="3800" b="1" dirty="0">
                <a:latin typeface="Arial" charset="0"/>
              </a:rPr>
              <a:t> in the C-X bond and it becomes polar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•  the carbon is thus open to attack by </a:t>
            </a:r>
            <a:r>
              <a:rPr lang="en-GB" sz="3800" b="1" dirty="0" err="1">
                <a:latin typeface="Arial" charset="0"/>
              </a:rPr>
              <a:t>nucleophiles</a:t>
            </a: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•  </a:t>
            </a:r>
            <a:r>
              <a:rPr lang="en-GB" sz="3800" b="1" dirty="0" err="1"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 means ‘liking positive’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			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the greater </a:t>
            </a:r>
            <a:r>
              <a:rPr lang="en-GB" sz="3800" b="1" dirty="0" err="1">
                <a:solidFill>
                  <a:srgbClr val="003399"/>
                </a:solidFill>
                <a:latin typeface="Arial" charset="0"/>
              </a:rPr>
              <a:t>electronegativity</a:t>
            </a: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 of the halogen attracts the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	shared pair of electrons so it becomes slightly negative;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3399"/>
                </a:solidFill>
                <a:latin typeface="Arial" charset="0"/>
              </a:rPr>
              <a:t>			the bond is now polar.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endParaRPr lang="en-GB" sz="3800" b="1" dirty="0">
              <a:latin typeface="Arial" charset="0"/>
            </a:endParaRP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 smtClean="0">
                <a:solidFill>
                  <a:srgbClr val="000099"/>
                </a:solidFill>
                <a:latin typeface="Arial" charset="0"/>
              </a:rPr>
              <a:t>NUCLEOPHILES</a:t>
            </a:r>
            <a:r>
              <a:rPr lang="en-GB" sz="3800" dirty="0">
                <a:latin typeface="Arial" charset="0"/>
              </a:rPr>
              <a:t>	 </a:t>
            </a:r>
            <a:r>
              <a:rPr lang="en-GB" sz="3800" b="1" dirty="0">
                <a:latin typeface="Arial" charset="0"/>
              </a:rPr>
              <a:t>• 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ELECTRON PAIR DONORS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 •  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possess at least one LONE PAIR</a:t>
            </a:r>
            <a:r>
              <a:rPr lang="en-GB" sz="3800" b="1" dirty="0">
                <a:latin typeface="Arial" charset="0"/>
              </a:rPr>
              <a:t> of electrons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 •  don’t have to possess a negative charge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 •  are attracted to the slightly positive (electron deficient) carbon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		 •  examples are OH¯, CN¯, NH</a:t>
            </a:r>
            <a:r>
              <a:rPr lang="en-GB" sz="3800" b="1" baseline="-25000" dirty="0">
                <a:latin typeface="Arial" charset="0"/>
              </a:rPr>
              <a:t>3</a:t>
            </a:r>
            <a:r>
              <a:rPr lang="en-GB" sz="3800" b="1" dirty="0">
                <a:latin typeface="Arial" charset="0"/>
              </a:rPr>
              <a:t> and H</a:t>
            </a:r>
            <a:r>
              <a:rPr lang="en-GB" sz="3800" b="1" baseline="-25000" dirty="0">
                <a:latin typeface="Arial" charset="0"/>
              </a:rPr>
              <a:t>2</a:t>
            </a:r>
            <a:r>
              <a:rPr lang="en-GB" sz="3800" b="1" dirty="0">
                <a:latin typeface="Arial" charset="0"/>
              </a:rPr>
              <a:t>O  (water is a poor </a:t>
            </a:r>
            <a:r>
              <a:rPr lang="en-GB" sz="3800" b="1" dirty="0" err="1">
                <a:latin typeface="Arial" charset="0"/>
              </a:rPr>
              <a:t>nucleophile</a:t>
            </a:r>
            <a:r>
              <a:rPr lang="en-GB" sz="3800" b="1" dirty="0">
                <a:latin typeface="Arial" charset="0"/>
              </a:rPr>
              <a:t>)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2249150"/>
            <a:ext cx="1303020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934200" y="11506200"/>
            <a:ext cx="13762565" cy="732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300" b="1" dirty="0">
                <a:latin typeface="Arial" charset="0"/>
              </a:rPr>
              <a:t>OH¯                     CN¯                        NH</a:t>
            </a:r>
            <a:r>
              <a:rPr lang="en-GB" sz="3300" b="1" baseline="-25000" dirty="0">
                <a:latin typeface="Arial" charset="0"/>
              </a:rPr>
              <a:t>3</a:t>
            </a:r>
            <a:r>
              <a:rPr lang="en-GB" sz="3300" b="1" dirty="0">
                <a:latin typeface="Arial" charset="0"/>
              </a:rPr>
              <a:t>	              H</a:t>
            </a:r>
            <a:r>
              <a:rPr lang="en-GB" sz="3300" b="1" baseline="-25000" dirty="0">
                <a:latin typeface="Arial" charset="0"/>
              </a:rPr>
              <a:t>2</a:t>
            </a:r>
            <a:r>
              <a:rPr lang="en-GB" sz="3300" b="1" dirty="0">
                <a:latin typeface="Arial" charset="0"/>
              </a:rPr>
              <a:t>O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953000"/>
            <a:ext cx="32766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581400" y="6400800"/>
            <a:ext cx="1308101" cy="3174"/>
          </a:xfrm>
          <a:prstGeom prst="line">
            <a:avLst/>
          </a:prstGeom>
          <a:noFill/>
          <a:ln w="3816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23537333" y="13258800"/>
            <a:ext cx="508000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536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3097067" y="12877800"/>
            <a:ext cx="12192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368303" y="13258800"/>
            <a:ext cx="516467" cy="3176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5364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72533" y="12877800"/>
            <a:ext cx="914400" cy="787400"/>
          </a:xfrm>
          <a:prstGeom prst="actionButtonBlank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56000" y="358777"/>
            <a:ext cx="17272000" cy="1025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Bef>
                <a:spcPts val="3274"/>
              </a:spcBef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US" sz="5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NUCLEOPHILIC SUBSTITUTION - </a:t>
            </a:r>
            <a:r>
              <a:rPr lang="en-US" sz="5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MECHANISM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1368" y="1660526"/>
            <a:ext cx="22724533" cy="29488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952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dirty="0">
                <a:latin typeface="Arial" charset="0"/>
              </a:rPr>
              <a:t>	</a:t>
            </a:r>
            <a:r>
              <a:rPr lang="en-GB" sz="3800" b="1" dirty="0" smtClean="0">
                <a:solidFill>
                  <a:srgbClr val="808080"/>
                </a:solidFill>
                <a:latin typeface="Arial" charset="0"/>
              </a:rPr>
              <a:t>The </a:t>
            </a:r>
            <a:r>
              <a:rPr lang="en-GB" sz="3800" b="1" dirty="0" err="1">
                <a:solidFill>
                  <a:srgbClr val="808080"/>
                </a:solidFill>
                <a:latin typeface="Arial" charset="0"/>
              </a:rPr>
              <a:t>nucleophile</a:t>
            </a:r>
            <a:r>
              <a:rPr lang="en-GB" sz="3800" b="1" dirty="0">
                <a:solidFill>
                  <a:srgbClr val="808080"/>
                </a:solidFill>
                <a:latin typeface="Arial" charset="0"/>
              </a:rPr>
              <a:t> uses its lone pair to provide the electrons for a new bond</a:t>
            </a:r>
          </a:p>
          <a:p>
            <a:pPr>
              <a:spcAft>
                <a:spcPts val="952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808080"/>
                </a:solidFill>
                <a:latin typeface="Arial" charset="0"/>
              </a:rPr>
              <a:t>	the halogen is displaced - carbon can only have 8 electrons in its outer shell</a:t>
            </a:r>
          </a:p>
          <a:p>
            <a:pPr>
              <a:spcAft>
                <a:spcPts val="952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808080"/>
                </a:solidFill>
                <a:latin typeface="Arial" charset="0"/>
              </a:rPr>
              <a:t>	the result is substitution following attack by a </a:t>
            </a:r>
            <a:r>
              <a:rPr lang="en-GB" sz="3800" b="1" dirty="0" err="1">
                <a:solidFill>
                  <a:srgbClr val="808080"/>
                </a:solidFill>
                <a:latin typeface="Arial" charset="0"/>
              </a:rPr>
              <a:t>nucleophile</a:t>
            </a:r>
            <a:endParaRPr lang="en-GB" sz="3800" b="1" dirty="0">
              <a:solidFill>
                <a:srgbClr val="808080"/>
              </a:solidFill>
              <a:latin typeface="Arial" charset="0"/>
            </a:endParaRPr>
          </a:p>
          <a:p>
            <a:pPr>
              <a:spcAft>
                <a:spcPts val="952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808080"/>
                </a:solidFill>
                <a:latin typeface="Arial" charset="0"/>
              </a:rPr>
              <a:t>	the mechanism is therefore known as  -  NUCLEOPHILIC SUBSTITUTION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7104608"/>
            <a:ext cx="23164800" cy="66113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214281" tIns="111426" rIns="214281" bIns="111426">
            <a:spAutoFit/>
          </a:bodyPr>
          <a:lstStyle/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latin typeface="Arial" charset="0"/>
              </a:rPr>
              <a:t>Points</a:t>
            </a:r>
            <a:r>
              <a:rPr lang="en-GB" sz="3800" dirty="0">
                <a:latin typeface="Arial" charset="0"/>
              </a:rPr>
              <a:t>	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the </a:t>
            </a:r>
            <a:r>
              <a:rPr lang="en-GB" sz="3800" b="1" dirty="0" err="1">
                <a:solidFill>
                  <a:srgbClr val="CC0000"/>
                </a:solidFill>
                <a:latin typeface="Arial" charset="0"/>
              </a:rPr>
              <a:t>nucleophile</a:t>
            </a: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 has a lone pair of electrons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	the carbon-halogen bond is polar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a ‘curly arrow’ is drawn from the lone pair to the slightly positive carbon atom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	a ‘curly arrow’ is used to show the movement of a pair of electrons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carbon is restricted to 8 electrons in its outer shell - a bond must be broken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	the polar carbon-halogen bond breaks </a:t>
            </a:r>
            <a:r>
              <a:rPr lang="en-GB" sz="3800" b="1" dirty="0" err="1">
                <a:solidFill>
                  <a:srgbClr val="000099"/>
                </a:solidFill>
                <a:latin typeface="Arial" charset="0"/>
              </a:rPr>
              <a:t>heterolytically</a:t>
            </a: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 (unevenly)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the second ‘curly arrow’ shows the shared pair moving onto the halogen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	the halogen now has its own electron back plus that from the carbon atom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CC0000"/>
                </a:solidFill>
                <a:latin typeface="Arial" charset="0"/>
              </a:rPr>
              <a:t>	it now becomes a negatively charged halide ion</a:t>
            </a:r>
          </a:p>
          <a:p>
            <a:pPr>
              <a:spcAft>
                <a:spcPts val="476"/>
              </a:spcAft>
              <a:tabLst>
                <a:tab pos="0" algn="l"/>
                <a:tab pos="2177095" algn="l"/>
                <a:tab pos="4354190" algn="l"/>
                <a:tab pos="6531285" algn="l"/>
                <a:tab pos="8708380" algn="l"/>
                <a:tab pos="10885475" algn="l"/>
                <a:tab pos="13062570" algn="l"/>
                <a:tab pos="15239665" algn="l"/>
                <a:tab pos="17416760" algn="l"/>
                <a:tab pos="19593855" algn="l"/>
                <a:tab pos="21770950" algn="l"/>
                <a:tab pos="23948045" algn="l"/>
              </a:tabLst>
            </a:pPr>
            <a:r>
              <a:rPr lang="en-GB" sz="3800" b="1" dirty="0">
                <a:solidFill>
                  <a:srgbClr val="000099"/>
                </a:solidFill>
                <a:latin typeface="Arial" charset="0"/>
              </a:rPr>
              <a:t>	a halide ion (the leaving group) is displaced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581526"/>
            <a:ext cx="15697200" cy="2333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12344400"/>
            <a:ext cx="494558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endParaRPr lang="en-US" sz="5400" b="1" cap="none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en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ECED"/>
      </a:accent1>
      <a:accent2>
        <a:srgbClr val="333399"/>
      </a:accent2>
      <a:accent3>
        <a:srgbClr val="FFFFFF"/>
      </a:accent3>
      <a:accent4>
        <a:srgbClr val="000000"/>
      </a:accent4>
      <a:accent5>
        <a:srgbClr val="F0F4F4"/>
      </a:accent5>
      <a:accent6>
        <a:srgbClr val="2D2D8A"/>
      </a:accent6>
      <a:hlink>
        <a:srgbClr val="009999"/>
      </a:hlink>
      <a:folHlink>
        <a:srgbClr val="99CC00"/>
      </a:folHlink>
    </a:clrScheme>
    <a:fontScheme name="opening">
      <a:majorFont>
        <a:latin typeface="Roboto Regular"/>
        <a:ea typeface="ヒラギノ角ゴ ProN W3"/>
        <a:cs typeface="ヒラギノ角ゴ ProN W3"/>
      </a:majorFont>
      <a:minorFont>
        <a:latin typeface="Roboto Regula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ope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ot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BAFB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D9FD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e">
      <a:majorFont>
        <a:latin typeface="Roboto Regular"/>
        <a:ea typeface="ヒラギノ角ゴ ProN W3"/>
        <a:cs typeface="ヒラギノ角ゴ ProN W3"/>
      </a:majorFont>
      <a:minorFont>
        <a:latin typeface="Roboto Regula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Quo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egular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BAFB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D9FD"/>
      </a:accent5>
      <a:accent6>
        <a:srgbClr val="2D2D8A"/>
      </a:accent6>
      <a:hlink>
        <a:srgbClr val="009999"/>
      </a:hlink>
      <a:folHlink>
        <a:srgbClr val="99CC00"/>
      </a:folHlink>
    </a:clrScheme>
    <a:fontScheme name="regular slide">
      <a:majorFont>
        <a:latin typeface="Roboto Regular"/>
        <a:ea typeface="ヒラギノ角ゴ ProN W3"/>
        <a:cs typeface="ヒラギノ角ゴ ProN W3"/>
      </a:majorFont>
      <a:minorFont>
        <a:latin typeface="Roboto Regula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regula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Pages>0</Pages>
  <Words>641</Words>
  <Characters>0</Characters>
  <Application>Microsoft Office PowerPoint</Application>
  <PresentationFormat>Custom</PresentationFormat>
  <Lines>0</Lines>
  <Paragraphs>361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opening</vt:lpstr>
      <vt:lpstr>Quote</vt:lpstr>
      <vt:lpstr>regular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</dc:creator>
  <cp:lastModifiedBy>Tuxboot-111</cp:lastModifiedBy>
  <cp:revision>164</cp:revision>
  <dcterms:modified xsi:type="dcterms:W3CDTF">2019-09-12T09:27:37Z</dcterms:modified>
</cp:coreProperties>
</file>