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B4CBD-3AE4-4E65-8391-DF45C531E0A1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388FF-969F-4969-A0EF-B08EC9891F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B12B5E-11B4-4102-A75E-D62DD6A5B447}" type="slidenum">
              <a:rPr lang="en-US"/>
              <a:pPr/>
              <a:t>3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656C5-5AFE-4C6F-AD5B-ABBA566BABA4}" type="slidenum">
              <a:rPr lang="en-US"/>
              <a:pPr/>
              <a:t>14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1D3D1-4BC6-45E2-ACA7-A7EF8AF58788}" type="slidenum">
              <a:rPr lang="en-US"/>
              <a:pPr/>
              <a:t>15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FC34-D7A1-4470-89F4-043C4A3598E3}" type="slidenum">
              <a:rPr lang="en-US"/>
              <a:pPr/>
              <a:t>16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AB84B2-4920-4533-8E47-C5FD9ED8334C}" type="slidenum">
              <a:rPr lang="en-US"/>
              <a:pPr/>
              <a:t>17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722A5-9A70-4BBB-B6BC-197110BADB30}" type="slidenum">
              <a:rPr lang="en-US"/>
              <a:pPr/>
              <a:t>18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D9F4B2-FCD9-4385-B763-35C7175C230F}" type="slidenum">
              <a:rPr lang="en-US"/>
              <a:pPr/>
              <a:t>19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A204A4-A790-4446-BB99-5813BE7E3E85}" type="slidenum">
              <a:rPr lang="en-US"/>
              <a:pPr/>
              <a:t>6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0E0A9-DD99-44E0-8874-81C19D696DE4}" type="slidenum">
              <a:rPr lang="en-US"/>
              <a:pPr/>
              <a:t>7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A03787-C2D4-4CA2-AE9C-1DFEAB7F9B84}" type="slidenum">
              <a:rPr lang="en-US"/>
              <a:pPr/>
              <a:t>8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EF672-5E52-4AAA-A8C8-D460F01620D9}" type="slidenum">
              <a:rPr lang="en-US"/>
              <a:pPr/>
              <a:t>9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971854-FB8B-4E60-8468-19C0E1D9A61D}" type="slidenum">
              <a:rPr lang="en-US"/>
              <a:pPr/>
              <a:t>10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E87232-EDB1-4C2F-B108-C6BFFAE71B63}" type="slidenum">
              <a:rPr lang="en-US"/>
              <a:pPr/>
              <a:t>11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0F52D-23E7-40A7-81CB-EC4702AAC4B0}" type="slidenum">
              <a:rPr lang="en-US"/>
              <a:pPr/>
              <a:t>12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D0BCB-82A7-4D3B-9440-656CE568D5EC}" type="slidenum">
              <a:rPr lang="en-US"/>
              <a:pPr/>
              <a:t>13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647758-632E-4942-97EF-8F1E65DF4D08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B01FF-2007-4602-999C-6D9FCA2575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647758-632E-4942-97EF-8F1E65DF4D08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B01FF-2007-4602-999C-6D9FCA257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647758-632E-4942-97EF-8F1E65DF4D08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B01FF-2007-4602-999C-6D9FCA257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647758-632E-4942-97EF-8F1E65DF4D08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B01FF-2007-4602-999C-6D9FCA257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647758-632E-4942-97EF-8F1E65DF4D08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B01FF-2007-4602-999C-6D9FCA2575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647758-632E-4942-97EF-8F1E65DF4D08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B01FF-2007-4602-999C-6D9FCA257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647758-632E-4942-97EF-8F1E65DF4D08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B01FF-2007-4602-999C-6D9FCA257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647758-632E-4942-97EF-8F1E65DF4D08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B01FF-2007-4602-999C-6D9FCA257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647758-632E-4942-97EF-8F1E65DF4D08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B01FF-2007-4602-999C-6D9FCA2575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647758-632E-4942-97EF-8F1E65DF4D08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B01FF-2007-4602-999C-6D9FCA257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647758-632E-4942-97EF-8F1E65DF4D08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B01FF-2007-4602-999C-6D9FCA2575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5647758-632E-4942-97EF-8F1E65DF4D08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92B01FF-2007-4602-999C-6D9FCA2575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100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S.T.E.S. &amp; Co-Op E.S. Ltd Science Senior College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Shahada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3622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ELE-302: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Microprocessors and Applications</a:t>
            </a:r>
          </a:p>
          <a:p>
            <a:pPr algn="ctr"/>
            <a:endParaRPr lang="en-US" b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Unit 2: Architecture of 8085 Microprocessor.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4648200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latin typeface="Bell MT" pitchFamily="18" charset="0"/>
              </a:rPr>
              <a:t>Prepared By: Dr. </a:t>
            </a:r>
            <a:r>
              <a:rPr lang="en-US" b="1" i="1" u="sng" dirty="0" err="1" smtClean="0">
                <a:latin typeface="Bell MT" pitchFamily="18" charset="0"/>
              </a:rPr>
              <a:t>Ulhas</a:t>
            </a:r>
            <a:r>
              <a:rPr lang="en-US" b="1" i="1" u="sng" dirty="0" smtClean="0">
                <a:latin typeface="Bell MT" pitchFamily="18" charset="0"/>
              </a:rPr>
              <a:t> S. </a:t>
            </a:r>
            <a:r>
              <a:rPr lang="en-US" b="1" i="1" u="sng" dirty="0" err="1" smtClean="0">
                <a:latin typeface="Bell MT" pitchFamily="18" charset="0"/>
              </a:rPr>
              <a:t>Sonawane</a:t>
            </a:r>
            <a:endParaRPr lang="en-US" b="1" i="1" u="sng" dirty="0" smtClean="0">
              <a:latin typeface="Bell MT" pitchFamily="18" charset="0"/>
            </a:endParaRPr>
          </a:p>
          <a:p>
            <a:r>
              <a:rPr lang="en-US" dirty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                      Asst. Professor,</a:t>
            </a:r>
          </a:p>
          <a:p>
            <a:r>
              <a:rPr lang="en-US" dirty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                      Electronics Department,</a:t>
            </a:r>
          </a:p>
          <a:p>
            <a:r>
              <a:rPr lang="en-US" dirty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                      </a:t>
            </a:r>
            <a:r>
              <a:rPr lang="en-US" dirty="0">
                <a:latin typeface="Bell MT" pitchFamily="18" charset="0"/>
              </a:rPr>
              <a:t>S.T.E.S. &amp; Co-Op E.S. Ltd </a:t>
            </a:r>
            <a:endParaRPr lang="en-US" dirty="0" smtClean="0">
              <a:latin typeface="Bell MT" pitchFamily="18" charset="0"/>
            </a:endParaRPr>
          </a:p>
          <a:p>
            <a:r>
              <a:rPr lang="en-US" dirty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                      Science </a:t>
            </a:r>
            <a:r>
              <a:rPr lang="en-US" dirty="0">
                <a:latin typeface="Bell MT" pitchFamily="18" charset="0"/>
              </a:rPr>
              <a:t>Senior College </a:t>
            </a:r>
            <a:r>
              <a:rPr lang="en-US" dirty="0" err="1" smtClean="0">
                <a:latin typeface="Bell MT" pitchFamily="18" charset="0"/>
              </a:rPr>
              <a:t>Shahada</a:t>
            </a:r>
            <a:r>
              <a:rPr lang="en-US" dirty="0" smtClean="0"/>
              <a:t>                       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9E33A-73D6-41BB-A919-C6880D58460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050925" y="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b="0">
              <a:latin typeface="Times New Roman" pitchFamily="18" charset="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404938" y="411163"/>
            <a:ext cx="6521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/>
              <a:t>The 8085: CPU Internal Structure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974725" y="1412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b="0">
              <a:latin typeface="Times New Roman" pitchFamily="18" charset="0"/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1219200" y="5257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1066800" y="1447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>
            <a:off x="685800" y="6248400"/>
            <a:ext cx="6705600" cy="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85800" y="1358900"/>
            <a:ext cx="80010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>
                <a:solidFill>
                  <a:srgbClr val="000099"/>
                </a:solidFill>
              </a:rPr>
              <a:t>     The internal architecture of the 8085 CPU is   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>
                <a:solidFill>
                  <a:srgbClr val="000099"/>
                </a:solidFill>
              </a:rPr>
              <a:t>     capable of performing the following operations: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endParaRPr lang="en-US" sz="1400">
              <a:solidFill>
                <a:srgbClr val="000099"/>
              </a:solidFill>
            </a:endParaRP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endParaRPr lang="en-US" sz="140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>
                <a:solidFill>
                  <a:srgbClr val="000099"/>
                </a:solidFill>
              </a:rPr>
              <a:t> 	Store 8-bit data (Registers, Accumulator)</a:t>
            </a:r>
            <a:endParaRPr lang="en-US" b="0" baseline="-2500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endParaRPr lang="en-US" sz="1600" b="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>
                <a:solidFill>
                  <a:srgbClr val="000099"/>
                </a:solidFill>
              </a:rPr>
              <a:t> 	Perform arithmetic and logic operations (ALU)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endParaRPr lang="en-US" sz="1600" b="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>
                <a:solidFill>
                  <a:srgbClr val="000099"/>
                </a:solidFill>
              </a:rPr>
              <a:t> 	Test for conditions (IF / THEN)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endParaRPr lang="en-US" sz="1600" b="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>
                <a:solidFill>
                  <a:srgbClr val="000099"/>
                </a:solidFill>
              </a:rPr>
              <a:t> 	Sequence the execution of instructions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endParaRPr lang="en-US" sz="1600" b="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>
                <a:solidFill>
                  <a:srgbClr val="000099"/>
                </a:solidFill>
              </a:rPr>
              <a:t> 	Store temporary data in RAM during execution </a:t>
            </a:r>
            <a:endParaRPr 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C23EC-6E17-42DB-B15C-57E7022CD17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050925" y="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b="0">
              <a:latin typeface="Times New Roman" pitchFamily="18" charset="0"/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1404938" y="411163"/>
            <a:ext cx="6521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/>
              <a:t>The 8085: CPU Internal Structure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974725" y="1412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b="0">
              <a:latin typeface="Times New Roman" pitchFamily="18" charset="0"/>
            </a:endParaRP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1219200" y="5257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1066800" y="1447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296" name="Picture 11" descr="C:\Documents and Settings\leblebic\Desktop\image4n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265238"/>
            <a:ext cx="6324600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Line 7"/>
          <p:cNvSpPr>
            <a:spLocks noChangeShapeType="1"/>
          </p:cNvSpPr>
          <p:nvPr/>
        </p:nvSpPr>
        <p:spPr bwMode="auto">
          <a:xfrm>
            <a:off x="685800" y="6248400"/>
            <a:ext cx="6705600" cy="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2209800" y="5486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b="0">
                <a:solidFill>
                  <a:srgbClr val="000099"/>
                </a:solidFill>
              </a:rPr>
              <a:t>     Simplified block diagram </a:t>
            </a:r>
            <a:endParaRPr lang="en-US" b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F1B35-33B5-4307-93E9-8D0730AC089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050925" y="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b="0">
              <a:latin typeface="Times New Roman" pitchFamily="18" charset="0"/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2655888" y="411163"/>
            <a:ext cx="4016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/>
              <a:t>The 8085: Registers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974725" y="1412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b="0">
              <a:latin typeface="Times New Roman" pitchFamily="18" charset="0"/>
            </a:endParaRP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1219200" y="5257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1066800" y="1447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85800" y="6248400"/>
            <a:ext cx="6705600" cy="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21" name="Picture 11" descr="C:\Documents and Settings\leblebic\Desktop\image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309688"/>
            <a:ext cx="5421313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A4D46-C451-4221-9BD9-E5D7F647EDE9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050925" y="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b="0">
              <a:latin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404938" y="411163"/>
            <a:ext cx="6521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/>
              <a:t>The 8085: CPU Internal Structure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974725" y="1412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b="0">
              <a:latin typeface="Times New Roman" pitchFamily="18" charset="0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1219200" y="5257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1066800" y="1447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Line 7"/>
          <p:cNvSpPr>
            <a:spLocks noChangeShapeType="1"/>
          </p:cNvSpPr>
          <p:nvPr/>
        </p:nvSpPr>
        <p:spPr bwMode="auto">
          <a:xfrm>
            <a:off x="685800" y="6248400"/>
            <a:ext cx="6705600" cy="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85800" y="1266825"/>
            <a:ext cx="81534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>
                <a:solidFill>
                  <a:srgbClr val="000099"/>
                </a:solidFill>
              </a:rPr>
              <a:t>     Registers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endParaRPr lang="en-US" sz="140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>
                <a:solidFill>
                  <a:srgbClr val="000099"/>
                </a:solidFill>
              </a:rPr>
              <a:t> 	Six general purpose 8-bit registers: B, C, D, E, H, L</a:t>
            </a:r>
            <a:endParaRPr lang="en-US" b="0" baseline="-2500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endParaRPr lang="en-US" sz="1600" b="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>
                <a:solidFill>
                  <a:srgbClr val="000099"/>
                </a:solidFill>
              </a:rPr>
              <a:t> 	They can also be combined as register pairs to </a:t>
            </a:r>
          </a:p>
          <a:p>
            <a:pPr lvl="1">
              <a:buClr>
                <a:srgbClr val="000099"/>
              </a:buClr>
              <a:buFont typeface="Wingdings" pitchFamily="2" charset="2"/>
              <a:buNone/>
            </a:pPr>
            <a:r>
              <a:rPr lang="en-US" b="0">
                <a:solidFill>
                  <a:srgbClr val="000099"/>
                </a:solidFill>
              </a:rPr>
              <a:t> 	perform 16-bit operations: BC, DE, HL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endParaRPr lang="en-US" sz="1600" b="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>
                <a:solidFill>
                  <a:srgbClr val="000099"/>
                </a:solidFill>
              </a:rPr>
              <a:t> 	Registers are programmable (data load, move, etc.)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85800" y="4010025"/>
            <a:ext cx="81534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>
                <a:solidFill>
                  <a:srgbClr val="000099"/>
                </a:solidFill>
              </a:rPr>
              <a:t>     Accumulator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endParaRPr lang="en-US" sz="140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>
                <a:solidFill>
                  <a:srgbClr val="000099"/>
                </a:solidFill>
              </a:rPr>
              <a:t> 	Single 8-bit register that is part of the ALU !</a:t>
            </a:r>
            <a:endParaRPr lang="en-US" b="0" baseline="-2500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endParaRPr lang="en-US" sz="1600" b="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>
                <a:solidFill>
                  <a:srgbClr val="000099"/>
                </a:solidFill>
              </a:rPr>
              <a:t> 	Used for arithmetic / logic operations – the result is  	always stored in the accumulator.</a:t>
            </a:r>
            <a:endParaRPr lang="en-US" sz="1600" b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F4BDC-4B23-4B3C-8672-392ADA54677E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050925" y="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b="0">
              <a:latin typeface="Times New Roman" pitchFamily="18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404938" y="411163"/>
            <a:ext cx="6521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/>
              <a:t>The 8085: CPU Internal Structure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974725" y="1412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b="0">
              <a:latin typeface="Times New Roman" pitchFamily="18" charset="0"/>
            </a:endParaRP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219200" y="5257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1066800" y="1447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7"/>
          <p:cNvSpPr>
            <a:spLocks noChangeShapeType="1"/>
          </p:cNvSpPr>
          <p:nvPr/>
        </p:nvSpPr>
        <p:spPr bwMode="auto">
          <a:xfrm>
            <a:off x="685800" y="6248400"/>
            <a:ext cx="6705600" cy="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85800" y="1266825"/>
            <a:ext cx="81534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>
                <a:solidFill>
                  <a:srgbClr val="000099"/>
                </a:solidFill>
              </a:rPr>
              <a:t>     Flag Bits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endParaRPr lang="en-US" sz="140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>
                <a:solidFill>
                  <a:srgbClr val="000099"/>
                </a:solidFill>
              </a:rPr>
              <a:t> 	Indicate the result of condition tests.</a:t>
            </a:r>
            <a:endParaRPr lang="en-US" b="0" baseline="-2500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endParaRPr lang="en-US" sz="1600" b="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>
                <a:solidFill>
                  <a:srgbClr val="000099"/>
                </a:solidFill>
              </a:rPr>
              <a:t> 	Carry, Zero, Sign, Parity, etc.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endParaRPr lang="en-US" sz="1600" b="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>
                <a:solidFill>
                  <a:srgbClr val="000099"/>
                </a:solidFill>
              </a:rPr>
              <a:t> 	Conditional operations (IF / THEN) are executed  	based on the condition of these flag bits.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85800" y="4010025"/>
            <a:ext cx="81534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>
                <a:solidFill>
                  <a:srgbClr val="000099"/>
                </a:solidFill>
              </a:rPr>
              <a:t>     Program Counter (PC)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endParaRPr lang="en-US" sz="140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>
                <a:solidFill>
                  <a:srgbClr val="000099"/>
                </a:solidFill>
              </a:rPr>
              <a:t> 	Contains the memory address (16 bits) of the  	instruction that will be executed in the next step.</a:t>
            </a:r>
            <a:endParaRPr lang="en-US" sz="1600" b="0">
              <a:solidFill>
                <a:srgbClr val="000099"/>
              </a:solidFill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85800" y="55626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>
                <a:solidFill>
                  <a:srgbClr val="000099"/>
                </a:solidFill>
              </a:rPr>
              <a:t>     Stack Pointer (SP)</a:t>
            </a:r>
            <a:endParaRPr lang="en-US" sz="140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B4925-AB4E-4D81-8382-6A96DBAB11E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050925" y="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b="0">
              <a:latin typeface="Times New Roman" pitchFamily="18" charset="0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276350" y="411163"/>
            <a:ext cx="67929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/>
              <a:t>Example: Memory Read Operation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974725" y="1412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b="0">
              <a:latin typeface="Times New Roman" pitchFamily="18" charset="0"/>
            </a:endParaRP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1219200" y="5257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1066800" y="1447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685800" y="6248400"/>
            <a:ext cx="6705600" cy="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393" name="Picture 12" descr="C:\Documents and Settings\leblebic\Desktop\image2n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373188"/>
            <a:ext cx="702945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ABB29-FCD1-430A-94DD-2F30C1C3CED1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050925" y="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b="0">
              <a:latin typeface="Times New Roman" pitchFamily="18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966788" y="411163"/>
            <a:ext cx="7419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/>
              <a:t>Example: Instruction Fetch Operation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974725" y="1412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b="0">
              <a:latin typeface="Times New Roman" pitchFamily="18" charset="0"/>
            </a:endParaRP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1219200" y="5257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1066800" y="1447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685800" y="6248400"/>
            <a:ext cx="6705600" cy="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228600" y="1143000"/>
            <a:ext cx="845820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</a:pPr>
            <a:endParaRPr lang="en-US" sz="140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>
                <a:solidFill>
                  <a:srgbClr val="000099"/>
                </a:solidFill>
              </a:rPr>
              <a:t> 	All instructions (program steps) are stored in memory.</a:t>
            </a:r>
            <a:endParaRPr lang="en-US" b="0" baseline="-2500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endParaRPr lang="en-US" sz="1600" b="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>
                <a:solidFill>
                  <a:srgbClr val="000099"/>
                </a:solidFill>
              </a:rPr>
              <a:t> 	To run a program, the individual instructions must  	be read from the memory in sequence, and executed.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endParaRPr lang="en-US" b="0">
              <a:solidFill>
                <a:srgbClr val="000099"/>
              </a:solidFill>
            </a:endParaRPr>
          </a:p>
          <a:p>
            <a:pPr lvl="2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b="0">
                <a:solidFill>
                  <a:srgbClr val="000099"/>
                </a:solidFill>
              </a:rPr>
              <a:t>   Program counter puts the 16-bit memory address of the </a:t>
            </a:r>
          </a:p>
          <a:p>
            <a:pPr lvl="2">
              <a:buClr>
                <a:srgbClr val="000099"/>
              </a:buClr>
              <a:buFont typeface="Wingdings" pitchFamily="2" charset="2"/>
              <a:buNone/>
            </a:pPr>
            <a:r>
              <a:rPr lang="en-US" sz="2000" b="0">
                <a:solidFill>
                  <a:srgbClr val="000099"/>
                </a:solidFill>
              </a:rPr>
              <a:t>     instruction on the address bus</a:t>
            </a:r>
          </a:p>
          <a:p>
            <a:pPr lvl="2">
              <a:buClr>
                <a:srgbClr val="000099"/>
              </a:buClr>
              <a:buFont typeface="Wingdings" pitchFamily="2" charset="2"/>
              <a:buNone/>
            </a:pPr>
            <a:endParaRPr lang="en-US" sz="1200" b="0">
              <a:solidFill>
                <a:srgbClr val="000099"/>
              </a:solidFill>
            </a:endParaRPr>
          </a:p>
          <a:p>
            <a:pPr lvl="2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b="0">
                <a:solidFill>
                  <a:srgbClr val="000099"/>
                </a:solidFill>
              </a:rPr>
              <a:t>   Control unit sends the Memory Read Enable signal to </a:t>
            </a:r>
          </a:p>
          <a:p>
            <a:pPr lvl="2">
              <a:buClr>
                <a:srgbClr val="000099"/>
              </a:buClr>
              <a:buFont typeface="Wingdings" pitchFamily="2" charset="2"/>
              <a:buNone/>
            </a:pPr>
            <a:r>
              <a:rPr lang="en-US" sz="2000" b="0">
                <a:solidFill>
                  <a:srgbClr val="000099"/>
                </a:solidFill>
              </a:rPr>
              <a:t>     access the memory</a:t>
            </a:r>
          </a:p>
          <a:p>
            <a:pPr lvl="2">
              <a:buClr>
                <a:srgbClr val="000099"/>
              </a:buClr>
              <a:buFont typeface="Wingdings" pitchFamily="2" charset="2"/>
              <a:buChar char="§"/>
            </a:pPr>
            <a:endParaRPr lang="en-US" sz="1200" b="0">
              <a:solidFill>
                <a:srgbClr val="000099"/>
              </a:solidFill>
            </a:endParaRPr>
          </a:p>
          <a:p>
            <a:pPr lvl="2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b="0">
                <a:solidFill>
                  <a:srgbClr val="000099"/>
                </a:solidFill>
              </a:rPr>
              <a:t>   The 8-bit instruction stored in memory is placed on the data </a:t>
            </a:r>
          </a:p>
          <a:p>
            <a:pPr lvl="2">
              <a:buClr>
                <a:srgbClr val="000099"/>
              </a:buClr>
              <a:buFont typeface="Wingdings" pitchFamily="2" charset="2"/>
              <a:buNone/>
            </a:pPr>
            <a:r>
              <a:rPr lang="en-US" sz="2000" b="0">
                <a:solidFill>
                  <a:srgbClr val="000099"/>
                </a:solidFill>
              </a:rPr>
              <a:t>     bus and transferred to the instruction decoder</a:t>
            </a:r>
          </a:p>
          <a:p>
            <a:pPr lvl="2">
              <a:buClr>
                <a:srgbClr val="000099"/>
              </a:buClr>
              <a:buFont typeface="Wingdings" pitchFamily="2" charset="2"/>
              <a:buChar char="§"/>
            </a:pPr>
            <a:endParaRPr lang="en-US" sz="1200" b="0">
              <a:solidFill>
                <a:srgbClr val="000099"/>
              </a:solidFill>
            </a:endParaRPr>
          </a:p>
          <a:p>
            <a:pPr lvl="2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b="0">
                <a:solidFill>
                  <a:srgbClr val="000099"/>
                </a:solidFill>
              </a:rPr>
              <a:t>   Instruction is decoded and executed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FCA16-2043-48DD-B3BB-EAA5C36D250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8435" name="Text Box 1026"/>
          <p:cNvSpPr txBox="1">
            <a:spLocks noChangeArrowheads="1"/>
          </p:cNvSpPr>
          <p:nvPr/>
        </p:nvSpPr>
        <p:spPr bwMode="auto">
          <a:xfrm>
            <a:off x="1050925" y="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b="0">
              <a:latin typeface="Times New Roman" pitchFamily="18" charset="0"/>
            </a:endParaRPr>
          </a:p>
        </p:txBody>
      </p:sp>
      <p:sp>
        <p:nvSpPr>
          <p:cNvPr id="18436" name="Text Box 1027"/>
          <p:cNvSpPr txBox="1">
            <a:spLocks noChangeArrowheads="1"/>
          </p:cNvSpPr>
          <p:nvPr/>
        </p:nvSpPr>
        <p:spPr bwMode="auto">
          <a:xfrm>
            <a:off x="966788" y="411163"/>
            <a:ext cx="7419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/>
              <a:t>Example: Instruction Fetch Operation</a:t>
            </a:r>
          </a:p>
        </p:txBody>
      </p:sp>
      <p:sp>
        <p:nvSpPr>
          <p:cNvPr id="18437" name="Text Box 1028"/>
          <p:cNvSpPr txBox="1">
            <a:spLocks noChangeArrowheads="1"/>
          </p:cNvSpPr>
          <p:nvPr/>
        </p:nvSpPr>
        <p:spPr bwMode="auto">
          <a:xfrm>
            <a:off x="974725" y="1412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b="0">
              <a:latin typeface="Times New Roman" pitchFamily="18" charset="0"/>
            </a:endParaRPr>
          </a:p>
        </p:txBody>
      </p:sp>
      <p:sp>
        <p:nvSpPr>
          <p:cNvPr id="18438" name="Rectangle 1029"/>
          <p:cNvSpPr>
            <a:spLocks noChangeArrowheads="1"/>
          </p:cNvSpPr>
          <p:nvPr/>
        </p:nvSpPr>
        <p:spPr bwMode="auto">
          <a:xfrm>
            <a:off x="1219200" y="5257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1030"/>
          <p:cNvSpPr>
            <a:spLocks noChangeArrowheads="1"/>
          </p:cNvSpPr>
          <p:nvPr/>
        </p:nvSpPr>
        <p:spPr bwMode="auto">
          <a:xfrm>
            <a:off x="1066800" y="1447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1031"/>
          <p:cNvSpPr>
            <a:spLocks noChangeShapeType="1"/>
          </p:cNvSpPr>
          <p:nvPr/>
        </p:nvSpPr>
        <p:spPr bwMode="auto">
          <a:xfrm>
            <a:off x="685800" y="6248400"/>
            <a:ext cx="6705600" cy="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41" name="Picture 1034" descr="C:\Documents and Settings\leblebic\Desktop\image4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0"/>
            <a:ext cx="7872413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CC9A8-00A6-47D9-89AE-C0AF6CC04D3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050925" y="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b="0">
              <a:latin typeface="Times New Roman" pitchFamily="18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966788" y="411163"/>
            <a:ext cx="7419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/>
              <a:t>Example: Instruction Fetch Operation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974725" y="1412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b="0">
              <a:latin typeface="Times New Roman" pitchFamily="18" charset="0"/>
            </a:endParaRP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1219200" y="5257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1066800" y="1447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685800" y="6248400"/>
            <a:ext cx="6705600" cy="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5" name="Picture 10" descr="C:\Documents and Settings\leblebic\Desktop\image5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5075" y="1296988"/>
            <a:ext cx="6689725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F2DCB-B99F-4A57-822D-3A18A07A7DA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050925" y="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b="0">
              <a:latin typeface="Times New Roman" pitchFamily="18" charset="0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582738" y="411163"/>
            <a:ext cx="6203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/>
              <a:t>8085 Functional Block Diagram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974725" y="1412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b="0">
              <a:latin typeface="Times New Roman" pitchFamily="18" charset="0"/>
            </a:endParaRP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1219200" y="5257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1066800" y="1447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685800" y="6248400"/>
            <a:ext cx="6705600" cy="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489" name="Picture 10" descr="C:\Documents and Settings\leblebic\Desktop\image6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0788" y="1066800"/>
            <a:ext cx="6627812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DAB95-79D6-4B68-8BCA-6FE7C80DFB78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050925" y="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b="0">
              <a:latin typeface="Times New Roman" pitchFamily="18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974725" y="1412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b="0">
              <a:latin typeface="Times New Roman" pitchFamily="18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839788" y="636588"/>
            <a:ext cx="7626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/>
              <a:t>Building Blocks of Processor Systems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 t="30957"/>
          <a:stretch>
            <a:fillRect/>
          </a:stretch>
        </p:blipFill>
        <p:spPr bwMode="auto">
          <a:xfrm>
            <a:off x="661987" y="2773362"/>
            <a:ext cx="7491413" cy="339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5105400" y="480060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/>
              <a:t>CPU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E7882-D327-4312-B9DF-6CBC5D9E0ADA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050925" y="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b="0">
              <a:latin typeface="Times New Roman" pitchFamily="18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528763" y="411163"/>
            <a:ext cx="62309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/>
              <a:t>Processor System Architecture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974725" y="1412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b="0">
              <a:latin typeface="Times New Roman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219200" y="5257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066800" y="1447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1143000" y="1676400"/>
            <a:ext cx="80010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dirty="0">
                <a:solidFill>
                  <a:srgbClr val="000099"/>
                </a:solidFill>
              </a:rPr>
              <a:t>The typical processor system consists of: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endParaRPr lang="en-US" sz="1400" dirty="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 dirty="0">
                <a:solidFill>
                  <a:srgbClr val="000099"/>
                </a:solidFill>
              </a:rPr>
              <a:t> 	CPU (central processing unit)</a:t>
            </a:r>
          </a:p>
          <a:p>
            <a:pPr lvl="2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 dirty="0">
                <a:solidFill>
                  <a:srgbClr val="000099"/>
                </a:solidFill>
              </a:rPr>
              <a:t>  ALU (arithmetic-logic unit)</a:t>
            </a:r>
          </a:p>
          <a:p>
            <a:pPr lvl="2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 dirty="0">
                <a:solidFill>
                  <a:srgbClr val="000099"/>
                </a:solidFill>
              </a:rPr>
              <a:t>  Control Logic</a:t>
            </a:r>
          </a:p>
          <a:p>
            <a:pPr lvl="2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 dirty="0">
                <a:solidFill>
                  <a:srgbClr val="000099"/>
                </a:solidFill>
              </a:rPr>
              <a:t>  Registers, etc…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 dirty="0">
                <a:solidFill>
                  <a:srgbClr val="000099"/>
                </a:solidFill>
              </a:rPr>
              <a:t> 	Memory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 dirty="0">
                <a:solidFill>
                  <a:srgbClr val="000099"/>
                </a:solidFill>
              </a:rPr>
              <a:t> 	Input / Output interfaces</a:t>
            </a:r>
            <a:endParaRPr lang="en-US" dirty="0">
              <a:solidFill>
                <a:schemeClr val="folHlink"/>
              </a:solidFill>
            </a:endParaRPr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1143000" y="4267200"/>
            <a:ext cx="80010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dirty="0">
                <a:solidFill>
                  <a:srgbClr val="000099"/>
                </a:solidFill>
              </a:rPr>
              <a:t>Interconnections between these units: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endParaRPr lang="en-US" sz="1400" dirty="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 dirty="0">
                <a:solidFill>
                  <a:srgbClr val="000099"/>
                </a:solidFill>
              </a:rPr>
              <a:t> 	Address Bus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 dirty="0">
                <a:solidFill>
                  <a:srgbClr val="000099"/>
                </a:solidFill>
              </a:rPr>
              <a:t> 	Data Bus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 dirty="0">
                <a:solidFill>
                  <a:srgbClr val="000099"/>
                </a:solidFill>
              </a:rPr>
              <a:t> 	Control Bus</a:t>
            </a:r>
            <a:endParaRPr lang="en-US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Bus and CPU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6E06E-DD84-4BB0-AE2E-F2A832811CB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990600" y="1066800"/>
            <a:ext cx="7940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Bus:</a:t>
            </a:r>
            <a:r>
              <a:rPr lang="en-US" b="0" dirty="0"/>
              <a:t> 	A shared group of wires used for communicating 	signals among devices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807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US" sz="2000" b="0" dirty="0"/>
              <a:t> </a:t>
            </a:r>
            <a:r>
              <a:rPr lang="en-US" b="0" dirty="0"/>
              <a:t>	</a:t>
            </a:r>
            <a:r>
              <a:rPr lang="en-US" sz="2000" b="0" dirty="0"/>
              <a:t>address bus: the device and the location within the 	device that is being accessed</a:t>
            </a:r>
          </a:p>
          <a:p>
            <a:pPr lvl="1">
              <a:buFontTx/>
              <a:buChar char="•"/>
            </a:pPr>
            <a:r>
              <a:rPr lang="en-US" sz="2000" b="0" dirty="0"/>
              <a:t> 	data bus: the data value being communicated</a:t>
            </a:r>
          </a:p>
          <a:p>
            <a:pPr lvl="1">
              <a:buFontTx/>
              <a:buChar char="•"/>
            </a:pPr>
            <a:r>
              <a:rPr lang="en-US" sz="2000" b="0" dirty="0"/>
              <a:t> 	control bus: describes the action on the address 	and data 	buses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990600" y="3962400"/>
            <a:ext cx="7964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CPU:</a:t>
            </a:r>
            <a:r>
              <a:rPr lang="en-US" b="0" dirty="0"/>
              <a:t> Core of the processor, where instructions are executed</a:t>
            </a: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554038" y="4694238"/>
            <a:ext cx="59991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buFontTx/>
              <a:buChar char="•"/>
            </a:pPr>
            <a:r>
              <a:rPr lang="en-US" sz="2000" b="0"/>
              <a:t> 	High-level language: a = b + c</a:t>
            </a:r>
          </a:p>
          <a:p>
            <a:pPr lvl="1">
              <a:buFontTx/>
              <a:buChar char="•"/>
            </a:pPr>
            <a:r>
              <a:rPr lang="en-US" sz="2000" b="0"/>
              <a:t> 	Assembly language: add r1 r2 r3</a:t>
            </a:r>
          </a:p>
          <a:p>
            <a:pPr lvl="1">
              <a:buFontTx/>
              <a:buChar char="•"/>
            </a:pPr>
            <a:r>
              <a:rPr lang="en-US" sz="2000" b="0"/>
              <a:t> 	Machine language: 0001001010111010101</a:t>
            </a:r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685800" y="6248400"/>
            <a:ext cx="6705600" cy="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  <a:latin typeface="Arial" charset="0"/>
              </a:rPr>
              <a:t>Memory and I/O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7AE42-ABFD-4116-BFDA-744EB3A71C0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09600" y="989013"/>
            <a:ext cx="8370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Memory:</a:t>
            </a:r>
            <a:r>
              <a:rPr lang="en-US" b="0"/>
              <a:t> Where instructions (programs) and data are stored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762000" y="1447800"/>
            <a:ext cx="7696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US" sz="2000" b="0">
                <a:latin typeface="Times New Roman" pitchFamily="18" charset="0"/>
              </a:rPr>
              <a:t> 	</a:t>
            </a:r>
            <a:r>
              <a:rPr lang="en-US" sz="2000" b="0"/>
              <a:t>Organized in arrays of locations (addresses), each storing 	one byte (8 bits) in general</a:t>
            </a:r>
          </a:p>
          <a:p>
            <a:pPr lvl="1">
              <a:buFontTx/>
              <a:buChar char="•"/>
            </a:pPr>
            <a:r>
              <a:rPr lang="en-US" sz="2000" b="0"/>
              <a:t> 	A </a:t>
            </a:r>
            <a:r>
              <a:rPr lang="en-US" sz="2000" b="0" i="1"/>
              <a:t>read</a:t>
            </a:r>
            <a:r>
              <a:rPr lang="en-US" sz="2000" b="0"/>
              <a:t> operation to a particular location always returns the 	last value stored in that location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650875" y="2971800"/>
            <a:ext cx="735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I/O devices:</a:t>
            </a:r>
            <a:r>
              <a:rPr lang="en-US" b="0"/>
              <a:t> Enable system to interact with the world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822325" y="3505200"/>
            <a:ext cx="74072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US" sz="2000" b="0">
                <a:latin typeface="Times New Roman" pitchFamily="18" charset="0"/>
              </a:rPr>
              <a:t> 	</a:t>
            </a:r>
            <a:r>
              <a:rPr lang="en-US" sz="2000" b="0"/>
              <a:t>Device interface (a.k.a. controller or adapter) hardware 	connects actual device to bus</a:t>
            </a:r>
          </a:p>
          <a:p>
            <a:pPr lvl="1">
              <a:buFontTx/>
              <a:buChar char="•"/>
            </a:pPr>
            <a:r>
              <a:rPr lang="en-US" sz="2000" b="0"/>
              <a:t> 	The CPU views the I/O device registers just like 	memory that can be accessed over the bus.  However, 	I/O registers are connected to external wires, device 	control logic, etc.</a:t>
            </a:r>
          </a:p>
          <a:p>
            <a:pPr lvl="1">
              <a:buFontTx/>
              <a:buChar char="•"/>
            </a:pPr>
            <a:r>
              <a:rPr lang="en-US" sz="2000" b="0" i="1"/>
              <a:t> 	Reads</a:t>
            </a:r>
            <a:r>
              <a:rPr lang="en-US" sz="2000" b="0"/>
              <a:t> may not return last value written</a:t>
            </a:r>
          </a:p>
          <a:p>
            <a:pPr lvl="1">
              <a:buFontTx/>
              <a:buChar char="•"/>
            </a:pPr>
            <a:r>
              <a:rPr lang="en-US" sz="2000" b="0" i="1"/>
              <a:t> 	Writes</a:t>
            </a:r>
            <a:r>
              <a:rPr lang="en-US" sz="2000" b="0"/>
              <a:t> may have side effects</a:t>
            </a:r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>
            <a:off x="685800" y="6248400"/>
            <a:ext cx="6705600" cy="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E5EF9-545D-4D9E-B542-EED5A46CD716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050925" y="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b="0">
              <a:latin typeface="Times New Roman" pitchFamily="18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276350" y="122238"/>
            <a:ext cx="67468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/>
              <a:t>8085 Microprocessor Architecture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974725" y="1412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b="0">
              <a:latin typeface="Times New Roman" pitchFamily="18" charset="0"/>
            </a:endParaRP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1219200" y="5257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1066800" y="1447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685800" y="6248400"/>
            <a:ext cx="6705600" cy="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7" name="Picture 12" descr="C:\Documents and Settings\leblebic\Desktop\image6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635000"/>
            <a:ext cx="8489950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72F84-4DE4-4E49-9D5D-1D74FB0041E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050925" y="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b="0">
              <a:latin typeface="Times New Roman" pitchFamily="18" charset="0"/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2297113" y="411163"/>
            <a:ext cx="47164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/>
              <a:t>The 8085 Bus Structure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974725" y="1412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b="0">
              <a:latin typeface="Times New Roman" pitchFamily="18" charset="0"/>
            </a:endParaRP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1219200" y="5257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1066800" y="1447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685800" y="6248400"/>
            <a:ext cx="6705600" cy="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85800" y="1295400"/>
            <a:ext cx="8001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b="0">
                <a:solidFill>
                  <a:srgbClr val="000099"/>
                </a:solidFill>
              </a:rPr>
              <a:t>The 8-bit 8085 CPU (or MPU – Micro Processing Unit) communicates with the other units using a 16-bit address bus, an 8-bit data bus and a control bus.</a:t>
            </a:r>
            <a:endParaRPr lang="en-US" b="0">
              <a:solidFill>
                <a:schemeClr val="folHlink"/>
              </a:solidFill>
            </a:endParaRPr>
          </a:p>
        </p:txBody>
      </p:sp>
      <p:pic>
        <p:nvPicPr>
          <p:cNvPr id="8202" name="Picture 12" descr="C:\Documents and Settings\leblebic\Desktop\image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725" y="2743200"/>
            <a:ext cx="7391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0CBF1-3B19-42A3-AD6C-DC483BB0F02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050925" y="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b="0">
              <a:latin typeface="Times New Roman" pitchFamily="18" charset="0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2297113" y="411163"/>
            <a:ext cx="47164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/>
              <a:t>The 8085 Bus Structure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974725" y="1412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b="0">
              <a:latin typeface="Times New Roman" pitchFamily="18" charset="0"/>
            </a:endParaRP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1219200" y="5257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1066800" y="1447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685800" y="6248400"/>
            <a:ext cx="6705600" cy="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685800" y="1447800"/>
            <a:ext cx="800100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>
                <a:solidFill>
                  <a:srgbClr val="000099"/>
                </a:solidFill>
              </a:rPr>
              <a:t>     Address Bus</a:t>
            </a:r>
            <a:endParaRPr lang="en-US" sz="1400">
              <a:solidFill>
                <a:srgbClr val="000099"/>
              </a:solidFill>
            </a:endParaRP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endParaRPr lang="en-US" sz="140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>
                <a:solidFill>
                  <a:srgbClr val="000099"/>
                </a:solidFill>
              </a:rPr>
              <a:t> 	Consists of 16 address lines: A</a:t>
            </a:r>
            <a:r>
              <a:rPr lang="en-US" b="0" baseline="-25000">
                <a:solidFill>
                  <a:srgbClr val="000099"/>
                </a:solidFill>
              </a:rPr>
              <a:t>0</a:t>
            </a:r>
            <a:r>
              <a:rPr lang="en-US" b="0">
                <a:solidFill>
                  <a:srgbClr val="000099"/>
                </a:solidFill>
              </a:rPr>
              <a:t> – A</a:t>
            </a:r>
            <a:r>
              <a:rPr lang="en-US" b="0" baseline="-25000">
                <a:solidFill>
                  <a:srgbClr val="000099"/>
                </a:solidFill>
              </a:rPr>
              <a:t>15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endParaRPr lang="en-US" sz="1800" b="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>
                <a:solidFill>
                  <a:srgbClr val="000099"/>
                </a:solidFill>
              </a:rPr>
              <a:t> 	Operates in </a:t>
            </a:r>
            <a:r>
              <a:rPr lang="en-US">
                <a:solidFill>
                  <a:srgbClr val="000099"/>
                </a:solidFill>
              </a:rPr>
              <a:t>unidirectional</a:t>
            </a:r>
            <a:r>
              <a:rPr lang="en-US" b="0">
                <a:solidFill>
                  <a:srgbClr val="000099"/>
                </a:solidFill>
              </a:rPr>
              <a:t> mode: The address 	bits are always sent from the MPU to peripheral 	devices, not reverse.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endParaRPr lang="en-US" sz="1800" b="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>
                <a:solidFill>
                  <a:srgbClr val="000099"/>
                </a:solidFill>
              </a:rPr>
              <a:t> 	16 address lines are capable of addressing a </a:t>
            </a:r>
          </a:p>
          <a:p>
            <a:pPr lvl="1">
              <a:buClr>
                <a:srgbClr val="000099"/>
              </a:buClr>
              <a:buFont typeface="Wingdings" pitchFamily="2" charset="2"/>
              <a:buNone/>
            </a:pPr>
            <a:r>
              <a:rPr lang="en-US" b="0">
                <a:solidFill>
                  <a:srgbClr val="000099"/>
                </a:solidFill>
              </a:rPr>
              <a:t>	total of 2</a:t>
            </a:r>
            <a:r>
              <a:rPr lang="en-US" b="0" baseline="30000">
                <a:solidFill>
                  <a:srgbClr val="000099"/>
                </a:solidFill>
              </a:rPr>
              <a:t>16</a:t>
            </a:r>
            <a:r>
              <a:rPr lang="en-US" b="0">
                <a:solidFill>
                  <a:srgbClr val="000099"/>
                </a:solidFill>
              </a:rPr>
              <a:t> = 65,536 (64k) memory locations.</a:t>
            </a:r>
          </a:p>
          <a:p>
            <a:pPr lvl="1">
              <a:buClr>
                <a:srgbClr val="000099"/>
              </a:buClr>
              <a:buFont typeface="Wingdings" pitchFamily="2" charset="2"/>
              <a:buNone/>
            </a:pPr>
            <a:endParaRPr lang="en-US" sz="1800" b="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>
                <a:solidFill>
                  <a:srgbClr val="000099"/>
                </a:solidFill>
              </a:rPr>
              <a:t> 	Address locations: 0000 (hex) – FFFF (hex)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48A8A-54AE-4FE8-ABFB-33E9D78F5549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050925" y="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b="0">
              <a:latin typeface="Times New Roman" pitchFamily="18" charset="0"/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2297113" y="411163"/>
            <a:ext cx="47164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/>
              <a:t>The 8085 Bus Structure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974725" y="1412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b="0">
              <a:latin typeface="Times New Roman" pitchFamily="18" charset="0"/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1219200" y="5257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1066800" y="1447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>
            <a:off x="685800" y="6248400"/>
            <a:ext cx="6705600" cy="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685800" y="1143000"/>
            <a:ext cx="80010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>
                <a:solidFill>
                  <a:srgbClr val="000099"/>
                </a:solidFill>
              </a:rPr>
              <a:t>     Data Bus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endParaRPr lang="en-US" sz="140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>
                <a:solidFill>
                  <a:srgbClr val="000099"/>
                </a:solidFill>
              </a:rPr>
              <a:t> 	Consists of 8 data lines: D</a:t>
            </a:r>
            <a:r>
              <a:rPr lang="en-US" b="0" baseline="-25000">
                <a:solidFill>
                  <a:srgbClr val="000099"/>
                </a:solidFill>
              </a:rPr>
              <a:t>0</a:t>
            </a:r>
            <a:r>
              <a:rPr lang="en-US" b="0">
                <a:solidFill>
                  <a:srgbClr val="000099"/>
                </a:solidFill>
              </a:rPr>
              <a:t> – D</a:t>
            </a:r>
            <a:r>
              <a:rPr lang="en-US" b="0" baseline="-25000">
                <a:solidFill>
                  <a:srgbClr val="000099"/>
                </a:solidFill>
              </a:rPr>
              <a:t>7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endParaRPr lang="en-US" sz="1600" b="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>
                <a:solidFill>
                  <a:srgbClr val="000099"/>
                </a:solidFill>
              </a:rPr>
              <a:t> 	Operates in </a:t>
            </a:r>
            <a:r>
              <a:rPr lang="en-US">
                <a:solidFill>
                  <a:srgbClr val="000099"/>
                </a:solidFill>
              </a:rPr>
              <a:t>bidirectional</a:t>
            </a:r>
            <a:r>
              <a:rPr lang="en-US" b="0">
                <a:solidFill>
                  <a:srgbClr val="000099"/>
                </a:solidFill>
              </a:rPr>
              <a:t> mode: The data bits are 	sent from the MPU to peripheral devices, as well 	as from the peripheral devices to the MPU.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endParaRPr lang="en-US" sz="1600" b="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>
                <a:solidFill>
                  <a:srgbClr val="000099"/>
                </a:solidFill>
              </a:rPr>
              <a:t> 	Data range: 00 (hex) – FF (hex)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685800" y="4419600"/>
            <a:ext cx="80010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>
                <a:solidFill>
                  <a:srgbClr val="000099"/>
                </a:solidFill>
              </a:rPr>
              <a:t>     Control Bus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endParaRPr lang="en-US" sz="140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0">
                <a:solidFill>
                  <a:srgbClr val="000099"/>
                </a:solidFill>
              </a:rPr>
              <a:t> 	Consists of various lines carrying the control 	signals such as read / write enable, flag bits.</a:t>
            </a:r>
            <a:endParaRPr lang="en-US" b="0" baseline="-2500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endParaRPr lang="en-US" b="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endParaRPr 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</TotalTime>
  <Words>312</Words>
  <Application>Microsoft Office PowerPoint</Application>
  <PresentationFormat>On-screen Show (4:3)</PresentationFormat>
  <Paragraphs>164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Slide 1</vt:lpstr>
      <vt:lpstr>Slide 2</vt:lpstr>
      <vt:lpstr>Slide 3</vt:lpstr>
      <vt:lpstr>Bus and CPU</vt:lpstr>
      <vt:lpstr>Memory and I/O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4</cp:revision>
  <dcterms:created xsi:type="dcterms:W3CDTF">2019-09-10T08:57:30Z</dcterms:created>
  <dcterms:modified xsi:type="dcterms:W3CDTF">2019-09-10T09:28:01Z</dcterms:modified>
</cp:coreProperties>
</file>