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2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C6AE2-C5AC-47A1-A254-099D45882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0D2E1-F65F-43A7-AC4E-E6F305E55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B54C7-289C-4730-BD50-4A62083D82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88A6C-3FC5-44B0-BE7B-2331045F3B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AC8EA-6E9A-497A-B301-E923B4B5EA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BB23A-05B4-415C-8A3B-EC28342A12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C415C-97D5-4F05-B413-42A230F986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01B5D-8C6D-46E3-8F1D-4B1609CF7B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7D241-70D6-48CB-A72B-13ADC1C6C8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2107A-1E0C-43BA-9662-CBDF6F1A57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3814C-ED3E-4AB2-A361-9CF09B39D2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7A49A67-236A-444D-B68D-42978E5BFF1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Arial Unicode MS" pitchFamily="34" charset="-128"/>
              </a:rPr>
              <a:t>COLLIGATIVE</a:t>
            </a:r>
            <a:r>
              <a:rPr lang="en-US" dirty="0">
                <a:latin typeface="Arial Unicode MS" pitchFamily="34" charset="-128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 Unicode MS" pitchFamily="34" charset="-128"/>
              </a:rPr>
              <a:t>PROPERTIES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0" y="3810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82E3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:-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Asst. Prof.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Sachin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Patil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Chemistry Department</a:t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 T Co-Op Education Society’s, Science Senior College,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Shahada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BPt. &amp; F. Pt.</a:t>
            </a:r>
          </a:p>
        </p:txBody>
      </p:sp>
      <p:pic>
        <p:nvPicPr>
          <p:cNvPr id="11268" name="Picture 4" descr="&#10;06-T02.jpg                                                     0001C5AD ROCKETEER                      B820EFE6: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2057400"/>
            <a:ext cx="8763000" cy="3892550"/>
          </a:xfr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Van’t HOFF FACTOR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Dissociation of Solute to more particles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    i.e. Freezing Pt. Depression: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         </a:t>
            </a:r>
            <a:r>
              <a:rPr lang="en-US">
                <a:cs typeface="Times New Roman" pitchFamily="18" charset="0"/>
              </a:rPr>
              <a:t>Δ</a:t>
            </a:r>
            <a:r>
              <a:rPr lang="en-US"/>
              <a:t> T</a:t>
            </a:r>
            <a:r>
              <a:rPr lang="en-US" b="1" baseline="-25000">
                <a:latin typeface="Arial Unicode MS" pitchFamily="34" charset="-128"/>
              </a:rPr>
              <a:t>f </a:t>
            </a:r>
            <a:r>
              <a:rPr lang="en-US">
                <a:latin typeface="Arial Unicode MS" pitchFamily="34" charset="-128"/>
              </a:rPr>
              <a:t>= </a:t>
            </a:r>
            <a:r>
              <a:rPr lang="en-US">
                <a:solidFill>
                  <a:srgbClr val="FF0000"/>
                </a:solidFill>
                <a:latin typeface="Arial Unicode MS" pitchFamily="34" charset="-128"/>
              </a:rPr>
              <a:t>i</a:t>
            </a:r>
            <a:r>
              <a:rPr lang="en-US">
                <a:latin typeface="Arial Unicode MS" pitchFamily="34" charset="-128"/>
              </a:rPr>
              <a:t>mK </a:t>
            </a:r>
            <a:r>
              <a:rPr lang="en-US" b="1" baseline="-25000">
                <a:latin typeface="Arial Unicode MS" pitchFamily="34" charset="-128"/>
              </a:rPr>
              <a:t>f             </a:t>
            </a:r>
            <a:r>
              <a:rPr lang="en-US" i="1">
                <a:latin typeface="Arial Unicode MS" pitchFamily="34" charset="-128"/>
              </a:rPr>
              <a:t>or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Boiling Point Elevation: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latin typeface="Arial Unicode MS" pitchFamily="34" charset="-128"/>
              </a:rPr>
              <a:t>           </a:t>
            </a:r>
            <a:r>
              <a:rPr lang="en-US">
                <a:cs typeface="Times New Roman" pitchFamily="18" charset="0"/>
              </a:rPr>
              <a:t>Δ</a:t>
            </a:r>
            <a:r>
              <a:rPr lang="en-US">
                <a:latin typeface="Arial Unicode MS" pitchFamily="34" charset="-128"/>
              </a:rPr>
              <a:t> </a:t>
            </a:r>
            <a:r>
              <a:rPr lang="en-US"/>
              <a:t>T</a:t>
            </a:r>
            <a:r>
              <a:rPr lang="en-US" b="1" baseline="-25000">
                <a:latin typeface="Arial Unicode MS" pitchFamily="34" charset="-128"/>
              </a:rPr>
              <a:t>b </a:t>
            </a:r>
            <a:r>
              <a:rPr lang="en-US">
                <a:latin typeface="Arial Unicode MS" pitchFamily="34" charset="-128"/>
              </a:rPr>
              <a:t>= </a:t>
            </a:r>
            <a:r>
              <a:rPr lang="en-US">
                <a:solidFill>
                  <a:srgbClr val="FF0000"/>
                </a:solidFill>
                <a:latin typeface="Arial Unicode MS" pitchFamily="34" charset="-128"/>
              </a:rPr>
              <a:t>i</a:t>
            </a:r>
            <a:r>
              <a:rPr lang="en-US">
                <a:latin typeface="Arial Unicode MS" pitchFamily="34" charset="-128"/>
              </a:rPr>
              <a:t>mK </a:t>
            </a:r>
            <a:r>
              <a:rPr lang="en-US" b="1" baseline="-25000">
                <a:latin typeface="Arial Unicode MS" pitchFamily="34" charset="-128"/>
              </a:rPr>
              <a:t>b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baseline="-25000"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latin typeface="Arial Unicode MS" pitchFamily="34" charset="-128"/>
              </a:rPr>
              <a:t>       where </a:t>
            </a:r>
            <a:r>
              <a:rPr lang="en-US">
                <a:cs typeface="Times New Roman" pitchFamily="18" charset="0"/>
              </a:rPr>
              <a:t>Δ</a:t>
            </a:r>
            <a:r>
              <a:rPr lang="en-US">
                <a:latin typeface="Arial Unicode MS" pitchFamily="34" charset="-128"/>
              </a:rPr>
              <a:t> </a:t>
            </a:r>
            <a:r>
              <a:rPr lang="en-US"/>
              <a:t>T</a:t>
            </a:r>
            <a:r>
              <a:rPr lang="en-US" b="1" baseline="-25000">
                <a:latin typeface="Arial Unicode MS" pitchFamily="34" charset="-128"/>
              </a:rPr>
              <a:t>b </a:t>
            </a:r>
            <a:r>
              <a:rPr lang="en-US" b="1">
                <a:latin typeface="Arial Unicode MS" pitchFamily="34" charset="-128"/>
              </a:rPr>
              <a:t>= </a:t>
            </a:r>
            <a:r>
              <a:rPr lang="en-US">
                <a:latin typeface="Arial Unicode MS" pitchFamily="34" charset="-128"/>
              </a:rPr>
              <a:t>Boiling pt. Elevation,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latin typeface="Arial Unicode MS" pitchFamily="34" charset="-128"/>
              </a:rPr>
              <a:t>                  </a:t>
            </a:r>
            <a:r>
              <a:rPr lang="en-US">
                <a:cs typeface="Times New Roman" pitchFamily="18" charset="0"/>
              </a:rPr>
              <a:t>Δ</a:t>
            </a:r>
            <a:r>
              <a:rPr lang="en-US">
                <a:latin typeface="Arial Unicode MS" pitchFamily="34" charset="-128"/>
              </a:rPr>
              <a:t> </a:t>
            </a:r>
            <a:r>
              <a:rPr lang="en-US"/>
              <a:t>T</a:t>
            </a:r>
            <a:r>
              <a:rPr lang="en-US" b="1" baseline="-25000">
                <a:latin typeface="Arial Unicode MS" pitchFamily="34" charset="-128"/>
              </a:rPr>
              <a:t>f </a:t>
            </a:r>
            <a:r>
              <a:rPr lang="en-US" b="1">
                <a:latin typeface="Arial Unicode MS" pitchFamily="34" charset="-128"/>
              </a:rPr>
              <a:t>= </a:t>
            </a:r>
            <a:r>
              <a:rPr lang="en-US">
                <a:latin typeface="Arial Unicode MS" pitchFamily="34" charset="-128"/>
              </a:rPr>
              <a:t>Freezing pt. depression</a:t>
            </a:r>
            <a:r>
              <a:rPr lang="en-US" baseline="-25000">
                <a:latin typeface="Arial Unicode MS" pitchFamily="34" charset="-128"/>
              </a:rPr>
              <a:t>                                  		    </a:t>
            </a:r>
            <a:r>
              <a:rPr lang="en-US">
                <a:latin typeface="Arial Unicode MS" pitchFamily="34" charset="-128"/>
              </a:rPr>
              <a:t>K </a:t>
            </a:r>
            <a:r>
              <a:rPr lang="en-US" b="1" baseline="-25000">
                <a:latin typeface="Arial Unicode MS" pitchFamily="34" charset="-128"/>
              </a:rPr>
              <a:t>f   </a:t>
            </a:r>
            <a:r>
              <a:rPr lang="en-US">
                <a:latin typeface="Arial Unicode MS" pitchFamily="34" charset="-128"/>
              </a:rPr>
              <a:t>= F. Pt depression const.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latin typeface="Arial Unicode MS" pitchFamily="34" charset="-128"/>
              </a:rPr>
              <a:t>                   K </a:t>
            </a:r>
            <a:r>
              <a:rPr lang="en-US" b="1" baseline="-25000">
                <a:latin typeface="Arial Unicode MS" pitchFamily="34" charset="-128"/>
              </a:rPr>
              <a:t>b  </a:t>
            </a:r>
            <a:r>
              <a:rPr lang="en-US">
                <a:latin typeface="Arial Unicode MS" pitchFamily="34" charset="-128"/>
              </a:rPr>
              <a:t>=</a:t>
            </a:r>
            <a:r>
              <a:rPr lang="en-US" b="1" baseline="-25000">
                <a:latin typeface="Arial Unicode MS" pitchFamily="34" charset="-128"/>
              </a:rPr>
              <a:t> </a:t>
            </a:r>
            <a:r>
              <a:rPr lang="en-US">
                <a:latin typeface="Arial Unicode MS" pitchFamily="34" charset="-128"/>
              </a:rPr>
              <a:t>B.Pt elevation const.</a:t>
            </a:r>
            <a:endParaRPr lang="en-US" b="1" baseline="-25000"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 Unicode MS" pitchFamily="34" charset="-128"/>
              </a:rPr>
              <a:t>Van’t HOFF FACTOR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114800"/>
          </a:xfrm>
        </p:spPr>
        <p:txBody>
          <a:bodyPr/>
          <a:lstStyle/>
          <a:p>
            <a:pPr lvl="2">
              <a:buFontTx/>
              <a:buNone/>
            </a:pPr>
            <a:r>
              <a:rPr lang="en-US" sz="3200">
                <a:cs typeface="Times New Roman" pitchFamily="18" charset="0"/>
              </a:rPr>
              <a:t>                Δ</a:t>
            </a:r>
            <a:r>
              <a:rPr lang="en-US" sz="3200"/>
              <a:t> T</a:t>
            </a:r>
            <a:r>
              <a:rPr lang="en-US" sz="3200" b="1" baseline="-25000">
                <a:latin typeface="Arial Unicode MS" pitchFamily="34" charset="-128"/>
              </a:rPr>
              <a:t>f </a:t>
            </a:r>
            <a:r>
              <a:rPr lang="en-US" sz="3200">
                <a:latin typeface="Arial Unicode MS" pitchFamily="34" charset="-128"/>
              </a:rPr>
              <a:t>= </a:t>
            </a:r>
            <a:r>
              <a:rPr lang="en-US" sz="3200">
                <a:solidFill>
                  <a:srgbClr val="FF0000"/>
                </a:solidFill>
                <a:latin typeface="Arial Unicode MS" pitchFamily="34" charset="-128"/>
              </a:rPr>
              <a:t>i</a:t>
            </a:r>
            <a:r>
              <a:rPr lang="en-US" sz="3200">
                <a:latin typeface="Arial Unicode MS" pitchFamily="34" charset="-128"/>
              </a:rPr>
              <a:t>mK </a:t>
            </a:r>
            <a:r>
              <a:rPr lang="en-US" sz="3200" b="1" baseline="-25000">
                <a:latin typeface="Arial Unicode MS" pitchFamily="34" charset="-128"/>
              </a:rPr>
              <a:t>f</a:t>
            </a:r>
          </a:p>
          <a:p>
            <a:pPr lvl="2">
              <a:buFontTx/>
              <a:buNone/>
            </a:pPr>
            <a:endParaRPr lang="en-US" sz="3200" b="1" baseline="-25000">
              <a:latin typeface="Arial Unicode MS" pitchFamily="34" charset="-128"/>
            </a:endParaRPr>
          </a:p>
          <a:p>
            <a:pPr lvl="2">
              <a:buFontTx/>
              <a:buNone/>
            </a:pPr>
            <a:r>
              <a:rPr lang="en-US" sz="3200">
                <a:latin typeface="Arial Unicode MS" pitchFamily="34" charset="-128"/>
              </a:rPr>
              <a:t>i = No. of particles in solution per formula unit (range 1 – n)</a:t>
            </a:r>
          </a:p>
          <a:p>
            <a:pPr lvl="2">
              <a:buFontTx/>
              <a:buNone/>
            </a:pPr>
            <a:r>
              <a:rPr lang="en-US" sz="3200">
                <a:latin typeface="Arial Unicode MS" pitchFamily="34" charset="-128"/>
              </a:rPr>
              <a:t>i.e. for sucrose </a:t>
            </a:r>
            <a:r>
              <a:rPr lang="en-US" sz="3200">
                <a:solidFill>
                  <a:srgbClr val="FF0000"/>
                </a:solidFill>
                <a:latin typeface="Arial Unicode MS" pitchFamily="34" charset="-128"/>
              </a:rPr>
              <a:t>i</a:t>
            </a:r>
            <a:r>
              <a:rPr lang="en-US" sz="3200">
                <a:latin typeface="Arial Unicode MS" pitchFamily="34" charset="-128"/>
              </a:rPr>
              <a:t> = 1 [no dissociation]</a:t>
            </a:r>
          </a:p>
          <a:p>
            <a:pPr lvl="2">
              <a:buFontTx/>
              <a:buNone/>
            </a:pPr>
            <a:r>
              <a:rPr lang="en-US" sz="3200">
                <a:latin typeface="Arial Unicode MS" pitchFamily="34" charset="-128"/>
              </a:rPr>
              <a:t>	for NaCl </a:t>
            </a:r>
            <a:r>
              <a:rPr lang="en-US" sz="3200">
                <a:solidFill>
                  <a:srgbClr val="FF0000"/>
                </a:solidFill>
                <a:latin typeface="Arial Unicode MS" pitchFamily="34" charset="-128"/>
              </a:rPr>
              <a:t>i</a:t>
            </a:r>
            <a:r>
              <a:rPr lang="en-US" sz="3200">
                <a:latin typeface="Arial Unicode MS" pitchFamily="34" charset="-128"/>
              </a:rPr>
              <a:t> = 2 [NaCl   </a:t>
            </a:r>
            <a:r>
              <a:rPr lang="en-US" sz="3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→</a:t>
            </a:r>
            <a:r>
              <a:rPr lang="en-US" sz="3200">
                <a:latin typeface="Arial Unicode MS" pitchFamily="34" charset="-128"/>
              </a:rPr>
              <a:t> Na</a:t>
            </a:r>
            <a:r>
              <a:rPr lang="en-US" sz="3200" b="1" baseline="30000">
                <a:latin typeface="Arial Unicode MS" pitchFamily="34" charset="-128"/>
              </a:rPr>
              <a:t>+</a:t>
            </a:r>
            <a:r>
              <a:rPr lang="en-US" sz="3200">
                <a:latin typeface="Arial Unicode MS" pitchFamily="34" charset="-128"/>
              </a:rPr>
              <a:t>+Cl</a:t>
            </a:r>
            <a:r>
              <a:rPr lang="en-US" sz="3200" b="1" baseline="30000">
                <a:latin typeface="Arial Unicode MS" pitchFamily="34" charset="-128"/>
              </a:rPr>
              <a:t>-</a:t>
            </a:r>
            <a:r>
              <a:rPr lang="en-US" sz="3200">
                <a:latin typeface="Arial Unicode MS" pitchFamily="34" charset="-128"/>
              </a:rPr>
              <a:t>]</a:t>
            </a:r>
          </a:p>
          <a:p>
            <a:pPr lvl="2">
              <a:buFontTx/>
              <a:buNone/>
            </a:pPr>
            <a:r>
              <a:rPr lang="en-US" sz="3200">
                <a:latin typeface="Arial Unicode MS" pitchFamily="34" charset="-128"/>
              </a:rPr>
              <a:t>  for K</a:t>
            </a:r>
            <a:r>
              <a:rPr lang="en-US" sz="3200" b="1" baseline="-25000">
                <a:latin typeface="Arial Unicode MS" pitchFamily="34" charset="-128"/>
              </a:rPr>
              <a:t>2</a:t>
            </a:r>
            <a:r>
              <a:rPr lang="en-US" sz="3200">
                <a:latin typeface="Arial Unicode MS" pitchFamily="34" charset="-128"/>
              </a:rPr>
              <a:t>SO</a:t>
            </a:r>
            <a:r>
              <a:rPr lang="en-US" sz="3200" b="1" baseline="-25000">
                <a:latin typeface="Arial Unicode MS" pitchFamily="34" charset="-128"/>
              </a:rPr>
              <a:t>4</a:t>
            </a:r>
            <a:r>
              <a:rPr lang="en-US" sz="3200">
                <a:latin typeface="Arial Unicode MS" pitchFamily="34" charset="-128"/>
              </a:rPr>
              <a:t> </a:t>
            </a:r>
            <a:r>
              <a:rPr lang="en-US" sz="3200">
                <a:solidFill>
                  <a:srgbClr val="FF0000"/>
                </a:solidFill>
                <a:latin typeface="Arial Unicode MS" pitchFamily="34" charset="-128"/>
              </a:rPr>
              <a:t>i</a:t>
            </a:r>
            <a:r>
              <a:rPr lang="en-US" sz="3200">
                <a:latin typeface="Arial Unicode MS" pitchFamily="34" charset="-128"/>
              </a:rPr>
              <a:t> = 3 [K</a:t>
            </a:r>
            <a:r>
              <a:rPr lang="en-US" sz="3200" b="1" baseline="-25000">
                <a:latin typeface="Arial Unicode MS" pitchFamily="34" charset="-128"/>
              </a:rPr>
              <a:t>2</a:t>
            </a:r>
            <a:r>
              <a:rPr lang="en-US" sz="3200">
                <a:latin typeface="Arial Unicode MS" pitchFamily="34" charset="-128"/>
              </a:rPr>
              <a:t>SO</a:t>
            </a:r>
            <a:r>
              <a:rPr lang="en-US" sz="3200" b="1" baseline="-25000">
                <a:latin typeface="Arial Unicode MS" pitchFamily="34" charset="-128"/>
              </a:rPr>
              <a:t>4 </a:t>
            </a:r>
            <a:r>
              <a:rPr lang="en-US" sz="32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→ </a:t>
            </a:r>
            <a:r>
              <a:rPr lang="en-US" sz="32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2K</a:t>
            </a:r>
            <a:r>
              <a:rPr lang="en-US" sz="3200" baseline="30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US" sz="32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+ </a:t>
            </a:r>
            <a:r>
              <a:rPr lang="en-US" sz="3200">
                <a:latin typeface="Arial Unicode MS" pitchFamily="34" charset="-128"/>
              </a:rPr>
              <a:t>SO</a:t>
            </a:r>
            <a:r>
              <a:rPr lang="en-US" sz="3200" b="1" baseline="-25000">
                <a:latin typeface="Arial Unicode MS" pitchFamily="34" charset="-128"/>
              </a:rPr>
              <a:t>4</a:t>
            </a:r>
            <a:r>
              <a:rPr lang="en-US" sz="3200" b="1" baseline="30000">
                <a:latin typeface="Arial Unicode MS" pitchFamily="34" charset="-128"/>
              </a:rPr>
              <a:t>2-</a:t>
            </a:r>
            <a:r>
              <a:rPr lang="en-US" sz="3200" b="1" baseline="-25000">
                <a:latin typeface="Arial Unicode MS" pitchFamily="34" charset="-128"/>
              </a:rPr>
              <a:t> </a:t>
            </a:r>
            <a:r>
              <a:rPr lang="en-US" sz="3200">
                <a:latin typeface="Arial Unicode MS" pitchFamily="34" charset="-128"/>
              </a:rPr>
              <a:t>]</a:t>
            </a:r>
          </a:p>
          <a:p>
            <a:pPr lvl="2">
              <a:buFontTx/>
              <a:buNone/>
            </a:pPr>
            <a:endParaRPr lang="en-US" sz="3200">
              <a:latin typeface="Arial Unicode MS" pitchFamily="34" charset="-128"/>
            </a:endParaRPr>
          </a:p>
          <a:p>
            <a:pPr lvl="2">
              <a:buFontTx/>
              <a:buNone/>
            </a:pPr>
            <a:endParaRPr lang="en-US" sz="3200" b="1" baseline="-25000"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Unicode MS" pitchFamily="34" charset="-128"/>
              </a:rPr>
              <a:t>Van’t HOFF FACTOR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 Unicode MS" pitchFamily="34" charset="-128"/>
              </a:rPr>
              <a:t>i</a:t>
            </a:r>
            <a:r>
              <a:rPr lang="en-US"/>
              <a:t> has maximum value of </a:t>
            </a:r>
            <a:r>
              <a:rPr lang="en-US">
                <a:solidFill>
                  <a:srgbClr val="FF0000"/>
                </a:solidFill>
                <a:latin typeface="Arial Unicode MS" pitchFamily="34" charset="-128"/>
                <a:cs typeface="Times New Roman" pitchFamily="18" charset="0"/>
              </a:rPr>
              <a:t>υ</a:t>
            </a:r>
            <a:r>
              <a:rPr lang="en-US">
                <a:cs typeface="Times New Roman" pitchFamily="18" charset="0"/>
              </a:rPr>
              <a:t> (Gk nu), when dissociation is complete, but association through ion-pairs often occurs, which makes 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i </a:t>
            </a:r>
            <a:r>
              <a:rPr lang="en-US">
                <a:cs typeface="Times New Roman" pitchFamily="18" charset="0"/>
              </a:rPr>
              <a:t>&lt; </a:t>
            </a:r>
            <a:r>
              <a:rPr lang="en-US">
                <a:solidFill>
                  <a:srgbClr val="FF0000"/>
                </a:solidFill>
                <a:latin typeface="Arial Unicode MS" pitchFamily="34" charset="-128"/>
                <a:cs typeface="Times New Roman" pitchFamily="18" charset="0"/>
              </a:rPr>
              <a:t>υ</a:t>
            </a:r>
            <a:r>
              <a:rPr lang="en-US"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FRREZING POINT DEPRESSION EXAMPLE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Home work Problem Chapter 6 No.44</a:t>
            </a:r>
          </a:p>
          <a:p>
            <a:r>
              <a:rPr lang="en-US"/>
              <a:t>44.	If NaCl, CaCl</a:t>
            </a:r>
            <a:r>
              <a:rPr lang="en-US" b="1" baseline="-25000"/>
              <a:t>2</a:t>
            </a:r>
            <a:r>
              <a:rPr lang="en-US"/>
              <a:t> and Urea used to melt street ice. Which is best?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1143000" y="3886200"/>
            <a:ext cx="6934200" cy="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7772400" cy="1143000"/>
          </a:xfrm>
        </p:spPr>
        <p:txBody>
          <a:bodyPr/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Thank you</a:t>
            </a:r>
            <a:endParaRPr lang="en-US" sz="6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Unicode MS" pitchFamily="34" charset="-128"/>
              </a:rPr>
              <a:t>COLLIGATIVE PROPERTIES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Elevation of Boiling Point</a:t>
            </a:r>
          </a:p>
          <a:p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Depression of Freezing Point</a:t>
            </a:r>
          </a:p>
          <a:p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Lowering of Vapor Pressure</a:t>
            </a:r>
          </a:p>
          <a:p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Osmotic Pressure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Unicode MS" pitchFamily="34" charset="-128"/>
              </a:rPr>
              <a:t> MOLE FRACTION &amp; MOLALITY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4114800"/>
          </a:xfrm>
        </p:spPr>
        <p:txBody>
          <a:bodyPr/>
          <a:lstStyle/>
          <a:p>
            <a:r>
              <a:rPr lang="en-US" b="1">
                <a:solidFill>
                  <a:schemeClr val="accent2"/>
                </a:solidFill>
                <a:latin typeface="Arial Unicode MS" pitchFamily="34" charset="-128"/>
              </a:rPr>
              <a:t>MOLE FRACTION OF Component i</a:t>
            </a:r>
          </a:p>
          <a:p>
            <a:r>
              <a:rPr lang="en-US" b="1">
                <a:solidFill>
                  <a:schemeClr val="accent2"/>
                </a:solidFill>
                <a:latin typeface="Arial Unicode MS" pitchFamily="34" charset="-128"/>
              </a:rPr>
              <a:t>        = X</a:t>
            </a:r>
            <a:r>
              <a:rPr lang="en-US" b="1" baseline="-25000">
                <a:solidFill>
                  <a:schemeClr val="accent2"/>
                </a:solidFill>
                <a:latin typeface="Arial Unicode MS" pitchFamily="34" charset="-128"/>
              </a:rPr>
              <a:t>i  </a:t>
            </a:r>
            <a:r>
              <a:rPr lang="en-US" b="1">
                <a:solidFill>
                  <a:schemeClr val="accent2"/>
                </a:solidFill>
                <a:latin typeface="Arial Unicode MS" pitchFamily="34" charset="-128"/>
              </a:rPr>
              <a:t>= n</a:t>
            </a:r>
            <a:r>
              <a:rPr lang="en-US" b="1" baseline="-25000">
                <a:solidFill>
                  <a:schemeClr val="accent2"/>
                </a:solidFill>
                <a:latin typeface="Arial Unicode MS" pitchFamily="34" charset="-128"/>
              </a:rPr>
              <a:t> i  </a:t>
            </a:r>
            <a:r>
              <a:rPr lang="en-US" b="1">
                <a:solidFill>
                  <a:schemeClr val="accent2"/>
                </a:solidFill>
                <a:latin typeface="Arial Unicode MS" pitchFamily="34" charset="-128"/>
              </a:rPr>
              <a:t>/ n </a:t>
            </a:r>
            <a:r>
              <a:rPr lang="en-US" b="1" baseline="-25000">
                <a:solidFill>
                  <a:schemeClr val="accent2"/>
                </a:solidFill>
                <a:latin typeface="Arial Unicode MS" pitchFamily="34" charset="-128"/>
              </a:rPr>
              <a:t>total  </a:t>
            </a:r>
          </a:p>
          <a:p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(c.f  Gases; Chapter 5, p.217)</a:t>
            </a:r>
          </a:p>
          <a:p>
            <a:endParaRPr lang="en-US">
              <a:solidFill>
                <a:schemeClr val="accent2"/>
              </a:solidFill>
              <a:latin typeface="Arial Unicode MS" pitchFamily="34" charset="-128"/>
            </a:endParaRPr>
          </a:p>
          <a:p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MOLALITY = </a:t>
            </a:r>
            <a:r>
              <a:rPr lang="en-US">
                <a:solidFill>
                  <a:srgbClr val="FF0000"/>
                </a:solidFill>
                <a:latin typeface="Arial Unicode MS" pitchFamily="34" charset="-128"/>
              </a:rPr>
              <a:t>Moles of </a:t>
            </a:r>
            <a:r>
              <a:rPr lang="en-US" b="1">
                <a:solidFill>
                  <a:srgbClr val="FF0000"/>
                </a:solidFill>
                <a:latin typeface="Arial Unicode MS" pitchFamily="34" charset="-128"/>
              </a:rPr>
              <a:t>Solute</a:t>
            </a:r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 / </a:t>
            </a:r>
            <a:r>
              <a:rPr lang="en-US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kg Solvent</a:t>
            </a:r>
          </a:p>
          <a:p>
            <a:pPr lvl="1">
              <a:buFontTx/>
              <a:buNone/>
            </a:pPr>
            <a:r>
              <a:rPr lang="en-US" b="1">
                <a:solidFill>
                  <a:schemeClr val="accent2"/>
                </a:solidFill>
                <a:latin typeface="Arial Unicode MS" pitchFamily="34" charset="-128"/>
              </a:rPr>
              <a:t>         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447800" y="3962400"/>
            <a:ext cx="60960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Unicode MS" pitchFamily="34" charset="-128"/>
              </a:rPr>
              <a:t>MOLALITY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 Unicode MS" pitchFamily="34" charset="-128"/>
              </a:rPr>
              <a:t>Useful when Temperature Changes are considered, as </a:t>
            </a:r>
            <a:r>
              <a:rPr lang="en-US" b="1">
                <a:solidFill>
                  <a:srgbClr val="FF0000"/>
                </a:solidFill>
                <a:latin typeface="Arial Unicode MS" pitchFamily="34" charset="-128"/>
              </a:rPr>
              <a:t>Volumes</a:t>
            </a:r>
            <a:r>
              <a:rPr lang="en-US">
                <a:latin typeface="Arial Unicode MS" pitchFamily="34" charset="-128"/>
              </a:rPr>
              <a:t> of solutions change with changing temperature, whereas </a:t>
            </a:r>
            <a:r>
              <a:rPr lang="en-US" b="1">
                <a:solidFill>
                  <a:srgbClr val="FF0000"/>
                </a:solidFill>
                <a:latin typeface="Arial Unicode MS" pitchFamily="34" charset="-128"/>
              </a:rPr>
              <a:t>Masses </a:t>
            </a:r>
            <a:r>
              <a:rPr lang="en-US">
                <a:latin typeface="Arial Unicode MS" pitchFamily="34" charset="-128"/>
              </a:rPr>
              <a:t>of Solvents do not!</a:t>
            </a:r>
          </a:p>
          <a:p>
            <a:r>
              <a:rPr lang="en-US" b="1" i="1">
                <a:solidFill>
                  <a:schemeClr val="accent2"/>
                </a:solidFill>
                <a:latin typeface="Arial Unicode MS" pitchFamily="34" charset="-128"/>
              </a:rPr>
              <a:t>Note</a:t>
            </a:r>
            <a:r>
              <a:rPr lang="en-US">
                <a:latin typeface="Arial Unicode MS" pitchFamily="34" charset="-128"/>
              </a:rPr>
              <a:t>:  In dilute solutions, </a:t>
            </a:r>
            <a:r>
              <a:rPr lang="en-US" b="1">
                <a:solidFill>
                  <a:srgbClr val="FF0000"/>
                </a:solidFill>
                <a:latin typeface="Arial Unicode MS" pitchFamily="34" charset="-128"/>
              </a:rPr>
              <a:t>Molarity</a:t>
            </a:r>
            <a:r>
              <a:rPr lang="en-US">
                <a:latin typeface="Arial Unicode MS" pitchFamily="34" charset="-128"/>
              </a:rPr>
              <a:t> &amp; </a:t>
            </a:r>
            <a:r>
              <a:rPr lang="en-US" b="1">
                <a:solidFill>
                  <a:srgbClr val="FF0000"/>
                </a:solidFill>
                <a:latin typeface="Arial Unicode MS" pitchFamily="34" charset="-128"/>
              </a:rPr>
              <a:t>Molarity</a:t>
            </a:r>
            <a:r>
              <a:rPr lang="en-US">
                <a:latin typeface="Arial Unicode MS" pitchFamily="34" charset="-128"/>
              </a:rPr>
              <a:t> have  nearly the same values!</a:t>
            </a:r>
          </a:p>
          <a:p>
            <a:pPr>
              <a:buFontTx/>
              <a:buNone/>
            </a:pPr>
            <a:r>
              <a:rPr lang="en-US"/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Unicode MS" pitchFamily="34" charset="-128"/>
              </a:rPr>
              <a:t>DILUTE AQUEOUS SOLUTIONS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e.g. 1 M NaCl = 1 Mol NaCl/L </a:t>
            </a:r>
          </a:p>
          <a:p>
            <a:pPr>
              <a:buFontTx/>
              <a:buNone/>
            </a:pPr>
            <a:r>
              <a:rPr lang="en-US"/>
              <a:t>		= 31.449 g NaCl / 1 L solution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 i="1"/>
              <a:t>But:</a:t>
            </a:r>
            <a:r>
              <a:rPr lang="en-US"/>
              <a:t>      1 L water weighs 1.00 kg at 20 </a:t>
            </a:r>
            <a:r>
              <a:rPr lang="en-US" b="1" baseline="30000"/>
              <a:t>0</a:t>
            </a:r>
            <a:r>
              <a:rPr lang="en-US"/>
              <a:t>C</a:t>
            </a:r>
          </a:p>
          <a:p>
            <a:pPr>
              <a:buFontTx/>
              <a:buNone/>
            </a:pPr>
            <a:r>
              <a:rPr lang="en-US"/>
              <a:t>	        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∴</a:t>
            </a:r>
            <a:r>
              <a:rPr lang="en-US"/>
              <a:t>   In dilute solution,</a:t>
            </a:r>
          </a:p>
          <a:p>
            <a:pPr>
              <a:buFontTx/>
              <a:buNone/>
            </a:pPr>
            <a:r>
              <a:rPr lang="en-US">
                <a:latin typeface="Arial Unicode MS" pitchFamily="34" charset="-128"/>
              </a:rPr>
              <a:t>                </a:t>
            </a:r>
            <a:r>
              <a:rPr lang="en-US" b="1">
                <a:solidFill>
                  <a:srgbClr val="FF0000"/>
                </a:solidFill>
                <a:latin typeface="Arial Unicode MS" pitchFamily="34" charset="-128"/>
              </a:rPr>
              <a:t> Molality</a:t>
            </a:r>
            <a:r>
              <a:rPr lang="en-US"/>
              <a:t>  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≈</a:t>
            </a:r>
            <a:r>
              <a:rPr lang="en-US"/>
              <a:t>   </a:t>
            </a:r>
            <a:r>
              <a:rPr lang="en-US" b="1">
                <a:solidFill>
                  <a:srgbClr val="FF0000"/>
                </a:solidFill>
                <a:latin typeface="Arial Unicode MS" pitchFamily="34" charset="-128"/>
              </a:rPr>
              <a:t>Molarity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>
                <a:latin typeface="Arial Unicode MS" pitchFamily="34" charset="-128"/>
              </a:rPr>
              <a:t>CONVERSIONS BETWEEN SOLUTION PROPERTIES</a:t>
            </a:r>
          </a:p>
        </p:txBody>
      </p:sp>
      <p:pic>
        <p:nvPicPr>
          <p:cNvPr id="6148" name="Picture 4" descr=" 06-26.jpg                                                      0001C5AD ROCKETEER                      B820EFE6: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524000"/>
            <a:ext cx="8458200" cy="5175250"/>
          </a:xfrm>
          <a:noFill/>
          <a:ln/>
        </p:spPr>
      </p:pic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Unicode MS" pitchFamily="34" charset="-128"/>
              </a:rPr>
              <a:t>RAOULT’S LAW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</a:t>
            </a:r>
            <a:r>
              <a:rPr lang="en-US" b="1" i="1">
                <a:solidFill>
                  <a:srgbClr val="FF0000"/>
                </a:solidFill>
              </a:rPr>
              <a:t>Ideal Solutions:</a:t>
            </a:r>
          </a:p>
          <a:p>
            <a:r>
              <a:rPr lang="en-US" b="1" i="1">
                <a:solidFill>
                  <a:srgbClr val="FF0000"/>
                </a:solidFill>
              </a:rPr>
              <a:t>          </a:t>
            </a:r>
            <a:r>
              <a:rPr lang="en-US" b="1" i="1">
                <a:solidFill>
                  <a:schemeClr val="accent2"/>
                </a:solidFill>
              </a:rPr>
              <a:t>P</a:t>
            </a:r>
            <a:r>
              <a:rPr lang="en-US" b="1" i="1" baseline="-25000">
                <a:solidFill>
                  <a:schemeClr val="accent2"/>
                </a:solidFill>
              </a:rPr>
              <a:t>1</a:t>
            </a:r>
            <a:r>
              <a:rPr lang="en-US" b="1" i="1">
                <a:solidFill>
                  <a:schemeClr val="accent2"/>
                </a:solidFill>
              </a:rPr>
              <a:t>  = X</a:t>
            </a:r>
            <a:r>
              <a:rPr lang="en-US" b="1" i="1" baseline="-25000">
                <a:solidFill>
                  <a:schemeClr val="accent2"/>
                </a:solidFill>
              </a:rPr>
              <a:t>1</a:t>
            </a:r>
            <a:r>
              <a:rPr lang="en-US" b="1" i="1">
                <a:solidFill>
                  <a:schemeClr val="accent2"/>
                </a:solidFill>
              </a:rPr>
              <a:t>  P</a:t>
            </a:r>
            <a:r>
              <a:rPr lang="en-US" b="1" i="1" baseline="-25000">
                <a:solidFill>
                  <a:schemeClr val="accent2"/>
                </a:solidFill>
              </a:rPr>
              <a:t>1</a:t>
            </a:r>
            <a:r>
              <a:rPr lang="en-US" b="1" i="1" baseline="30000">
                <a:solidFill>
                  <a:schemeClr val="accent2"/>
                </a:solidFill>
              </a:rPr>
              <a:t>0</a:t>
            </a:r>
          </a:p>
          <a:p>
            <a:endParaRPr lang="en-US" b="1" i="1" baseline="30000">
              <a:solidFill>
                <a:schemeClr val="accent2"/>
              </a:solidFill>
            </a:endParaRPr>
          </a:p>
          <a:p>
            <a:r>
              <a:rPr lang="en-US" b="1" i="1">
                <a:solidFill>
                  <a:schemeClr val="accent2"/>
                </a:solidFill>
              </a:rPr>
              <a:t>Note:</a:t>
            </a:r>
            <a:r>
              <a:rPr lang="en-US" b="1" i="1" baseline="30000">
                <a:solidFill>
                  <a:srgbClr val="FF0000"/>
                </a:solidFill>
              </a:rPr>
              <a:t> </a:t>
            </a:r>
            <a:r>
              <a:rPr lang="en-US" b="1" i="1">
                <a:solidFill>
                  <a:srgbClr val="FF0000"/>
                </a:solidFill>
              </a:rPr>
              <a:t>P</a:t>
            </a:r>
            <a:r>
              <a:rPr lang="en-US" b="1" i="1" baseline="-25000">
                <a:solidFill>
                  <a:srgbClr val="FF0000"/>
                </a:solidFill>
              </a:rPr>
              <a:t>1</a:t>
            </a:r>
            <a:r>
              <a:rPr lang="en-US" b="1" i="1" baseline="30000">
                <a:solidFill>
                  <a:srgbClr val="FF0000"/>
                </a:solidFill>
              </a:rPr>
              <a:t>0 </a:t>
            </a:r>
            <a:r>
              <a:rPr lang="en-US" b="1" i="1">
                <a:solidFill>
                  <a:srgbClr val="FF0000"/>
                </a:solidFill>
              </a:rPr>
              <a:t>= Vapor Pressure of Pure Solvent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458200" cy="1143000"/>
          </a:xfrm>
        </p:spPr>
        <p:txBody>
          <a:bodyPr/>
          <a:lstStyle/>
          <a:p>
            <a:r>
              <a:rPr lang="en-US" sz="3600"/>
              <a:t>VAPOR PRESSURE OF SOLVENT (P</a:t>
            </a:r>
            <a:r>
              <a:rPr lang="en-US" sz="3600" b="1" baseline="-25000"/>
              <a:t>1</a:t>
            </a:r>
            <a:r>
              <a:rPr lang="en-US" sz="3600"/>
              <a:t>) vs. MOLE FRACTION OF SOLVENT (X</a:t>
            </a:r>
            <a:r>
              <a:rPr lang="en-US" sz="3600" b="1" baseline="-25000">
                <a:latin typeface="Arial Unicode MS" pitchFamily="34" charset="-128"/>
              </a:rPr>
              <a:t>1</a:t>
            </a:r>
            <a:r>
              <a:rPr lang="en-US" sz="3600" b="1">
                <a:latin typeface="Arial Unicode MS" pitchFamily="34" charset="-128"/>
              </a:rPr>
              <a:t>)</a:t>
            </a:r>
            <a:endParaRPr lang="en-US" sz="3600"/>
          </a:p>
        </p:txBody>
      </p:sp>
      <p:pic>
        <p:nvPicPr>
          <p:cNvPr id="9220" name="Picture 4" descr=" 06-27.jpg                                                      0001C5AD ROCKETEER                      B820EFE6: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447800"/>
            <a:ext cx="5748338" cy="5410200"/>
          </a:xfrm>
          <a:noFill/>
          <a:ln/>
        </p:spPr>
      </p:pic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Unicode MS" pitchFamily="34" charset="-128"/>
              </a:rPr>
              <a:t>ELEVATION OF BOILING POINT</a:t>
            </a:r>
          </a:p>
        </p:txBody>
      </p:sp>
      <p:pic>
        <p:nvPicPr>
          <p:cNvPr id="10244" name="Picture 4" descr=" 06-28.jpg                                                      0001C5AD ROCKETEER                      B820EFE6: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1919288"/>
            <a:ext cx="6019800" cy="4710112"/>
          </a:xfrm>
          <a:noFill/>
          <a:ln/>
        </p:spPr>
      </p:pic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299</Words>
  <Application>Microsoft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Times New Roman</vt:lpstr>
      <vt:lpstr>Arial Unicode MS</vt:lpstr>
      <vt:lpstr>Arial</vt:lpstr>
      <vt:lpstr>Default Design</vt:lpstr>
      <vt:lpstr>COLLIGATIVE PROPERTIES</vt:lpstr>
      <vt:lpstr>COLLIGATIVE PROPERTIES</vt:lpstr>
      <vt:lpstr> MOLE FRACTION &amp; MOLALITY</vt:lpstr>
      <vt:lpstr>MOLALITY</vt:lpstr>
      <vt:lpstr>DILUTE AQUEOUS SOLUTIONS</vt:lpstr>
      <vt:lpstr>CONVERSIONS BETWEEN SOLUTION PROPERTIES</vt:lpstr>
      <vt:lpstr>RAOULT’S LAW</vt:lpstr>
      <vt:lpstr>VAPOR PRESSURE OF SOLVENT (P1) vs. MOLE FRACTION OF SOLVENT (X1)</vt:lpstr>
      <vt:lpstr>ELEVATION OF BOILING POINT</vt:lpstr>
      <vt:lpstr>BPt. &amp; F. Pt.</vt:lpstr>
      <vt:lpstr>Van’t HOFF FACTOR</vt:lpstr>
      <vt:lpstr>Van’t HOFF FACTOR</vt:lpstr>
      <vt:lpstr>Van’t HOFF FACTOR</vt:lpstr>
      <vt:lpstr>FRREZING POINT DEPRESSION EXAMPLE</vt:lpstr>
      <vt:lpstr>Thank you</vt:lpstr>
    </vt:vector>
  </TitlesOfParts>
  <Company>Georgia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COLLIGATIVE PROPERTIES</dc:title>
  <dc:creator>Administrator</dc:creator>
  <cp:lastModifiedBy>Tuxboot-111</cp:lastModifiedBy>
  <cp:revision>7</cp:revision>
  <dcterms:created xsi:type="dcterms:W3CDTF">2003-10-06T02:25:11Z</dcterms:created>
  <dcterms:modified xsi:type="dcterms:W3CDTF">2019-09-12T09:59:10Z</dcterms:modified>
</cp:coreProperties>
</file>